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99" r:id="rId3"/>
    <p:sldId id="298" r:id="rId4"/>
    <p:sldId id="384" r:id="rId5"/>
    <p:sldId id="260" r:id="rId6"/>
    <p:sldId id="387" r:id="rId7"/>
    <p:sldId id="382" r:id="rId8"/>
    <p:sldId id="383" r:id="rId9"/>
    <p:sldId id="390" r:id="rId10"/>
    <p:sldId id="389" r:id="rId11"/>
    <p:sldId id="388" r:id="rId12"/>
    <p:sldId id="408" r:id="rId13"/>
    <p:sldId id="415" r:id="rId14"/>
    <p:sldId id="416" r:id="rId15"/>
    <p:sldId id="417" r:id="rId16"/>
    <p:sldId id="425" r:id="rId17"/>
    <p:sldId id="422" r:id="rId18"/>
    <p:sldId id="426" r:id="rId19"/>
    <p:sldId id="424" r:id="rId20"/>
    <p:sldId id="395" r:id="rId21"/>
    <p:sldId id="396" r:id="rId22"/>
    <p:sldId id="405" r:id="rId23"/>
    <p:sldId id="412" r:id="rId24"/>
    <p:sldId id="406" r:id="rId25"/>
    <p:sldId id="399" r:id="rId26"/>
    <p:sldId id="398" r:id="rId27"/>
    <p:sldId id="421" r:id="rId28"/>
    <p:sldId id="400" r:id="rId29"/>
    <p:sldId id="300" r:id="rId30"/>
    <p:sldId id="397" r:id="rId31"/>
    <p:sldId id="409" r:id="rId32"/>
    <p:sldId id="411" r:id="rId33"/>
    <p:sldId id="385" r:id="rId34"/>
    <p:sldId id="419" r:id="rId35"/>
    <p:sldId id="420" r:id="rId36"/>
    <p:sldId id="423" r:id="rId37"/>
    <p:sldId id="428" r:id="rId38"/>
    <p:sldId id="394" r:id="rId39"/>
    <p:sldId id="401" r:id="rId40"/>
    <p:sldId id="427" r:id="rId41"/>
    <p:sldId id="402" r:id="rId42"/>
    <p:sldId id="393" r:id="rId43"/>
    <p:sldId id="404" r:id="rId44"/>
    <p:sldId id="391" r:id="rId45"/>
    <p:sldId id="392" r:id="rId46"/>
    <p:sldId id="308" r:id="rId47"/>
    <p:sldId id="410" r:id="rId48"/>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08"/>
    <p:restoredTop sz="94637"/>
  </p:normalViewPr>
  <p:slideViewPr>
    <p:cSldViewPr snapToGrid="0" snapToObjects="1">
      <p:cViewPr varScale="1">
        <p:scale>
          <a:sx n="114" d="100"/>
          <a:sy n="114" d="100"/>
        </p:scale>
        <p:origin x="184" y="8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54FB9-D388-B94B-9282-6B0303197D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l-PL"/>
          </a:p>
        </p:txBody>
      </p:sp>
      <p:sp>
        <p:nvSpPr>
          <p:cNvPr id="3" name="Subtitle 2">
            <a:extLst>
              <a:ext uri="{FF2B5EF4-FFF2-40B4-BE49-F238E27FC236}">
                <a16:creationId xmlns:a16="http://schemas.microsoft.com/office/drawing/2014/main" id="{E7BAB007-EB4F-C94A-9787-62D5C019C3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l-PL"/>
          </a:p>
        </p:txBody>
      </p:sp>
      <p:sp>
        <p:nvSpPr>
          <p:cNvPr id="4" name="Date Placeholder 3">
            <a:extLst>
              <a:ext uri="{FF2B5EF4-FFF2-40B4-BE49-F238E27FC236}">
                <a16:creationId xmlns:a16="http://schemas.microsoft.com/office/drawing/2014/main" id="{01DAEB54-43C7-3B4C-8DC0-2636CC45D566}"/>
              </a:ext>
            </a:extLst>
          </p:cNvPr>
          <p:cNvSpPr>
            <a:spLocks noGrp="1"/>
          </p:cNvSpPr>
          <p:nvPr>
            <p:ph type="dt" sz="half" idx="10"/>
          </p:nvPr>
        </p:nvSpPr>
        <p:spPr/>
        <p:txBody>
          <a:bodyPr/>
          <a:lstStyle/>
          <a:p>
            <a:fld id="{DB0C2FE5-8FB8-574D-A4C9-32472DC451E0}" type="datetimeFigureOut">
              <a:rPr lang="pl-PL" smtClean="0"/>
              <a:t>12.10.2020</a:t>
            </a:fld>
            <a:endParaRPr lang="pl-PL"/>
          </a:p>
        </p:txBody>
      </p:sp>
      <p:sp>
        <p:nvSpPr>
          <p:cNvPr id="5" name="Footer Placeholder 4">
            <a:extLst>
              <a:ext uri="{FF2B5EF4-FFF2-40B4-BE49-F238E27FC236}">
                <a16:creationId xmlns:a16="http://schemas.microsoft.com/office/drawing/2014/main" id="{F6DBE148-5D63-A143-B2DA-E626DA1C9731}"/>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B4527FEB-33EB-DF48-8315-3620422BFAFB}"/>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1346860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14E5A-8D03-D142-A959-DDE81413961E}"/>
              </a:ext>
            </a:extLst>
          </p:cNvPr>
          <p:cNvSpPr>
            <a:spLocks noGrp="1"/>
          </p:cNvSpPr>
          <p:nvPr>
            <p:ph type="title"/>
          </p:nvPr>
        </p:nvSpPr>
        <p:spPr/>
        <p:txBody>
          <a:bodyPr/>
          <a:lstStyle/>
          <a:p>
            <a:r>
              <a:rPr lang="en-US"/>
              <a:t>Click to edit Master title style</a:t>
            </a:r>
            <a:endParaRPr lang="pl-PL"/>
          </a:p>
        </p:txBody>
      </p:sp>
      <p:sp>
        <p:nvSpPr>
          <p:cNvPr id="3" name="Vertical Text Placeholder 2">
            <a:extLst>
              <a:ext uri="{FF2B5EF4-FFF2-40B4-BE49-F238E27FC236}">
                <a16:creationId xmlns:a16="http://schemas.microsoft.com/office/drawing/2014/main" id="{D967F576-282C-D34A-8C18-1CFC086616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E67450B6-5E6B-1043-87EE-51891C104C04}"/>
              </a:ext>
            </a:extLst>
          </p:cNvPr>
          <p:cNvSpPr>
            <a:spLocks noGrp="1"/>
          </p:cNvSpPr>
          <p:nvPr>
            <p:ph type="dt" sz="half" idx="10"/>
          </p:nvPr>
        </p:nvSpPr>
        <p:spPr/>
        <p:txBody>
          <a:bodyPr/>
          <a:lstStyle/>
          <a:p>
            <a:fld id="{DB0C2FE5-8FB8-574D-A4C9-32472DC451E0}" type="datetimeFigureOut">
              <a:rPr lang="pl-PL" smtClean="0"/>
              <a:t>12.10.2020</a:t>
            </a:fld>
            <a:endParaRPr lang="pl-PL"/>
          </a:p>
        </p:txBody>
      </p:sp>
      <p:sp>
        <p:nvSpPr>
          <p:cNvPr id="5" name="Footer Placeholder 4">
            <a:extLst>
              <a:ext uri="{FF2B5EF4-FFF2-40B4-BE49-F238E27FC236}">
                <a16:creationId xmlns:a16="http://schemas.microsoft.com/office/drawing/2014/main" id="{254BD06E-7082-E14A-B4D3-D4EA7C4C99A7}"/>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D8EFBD4D-D96E-2944-AEAA-EF86506031F6}"/>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548664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FCF176-70E6-D046-908D-587C72E28D5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l-PL"/>
          </a:p>
        </p:txBody>
      </p:sp>
      <p:sp>
        <p:nvSpPr>
          <p:cNvPr id="3" name="Vertical Text Placeholder 2">
            <a:extLst>
              <a:ext uri="{FF2B5EF4-FFF2-40B4-BE49-F238E27FC236}">
                <a16:creationId xmlns:a16="http://schemas.microsoft.com/office/drawing/2014/main" id="{9C71E8F5-334D-F04A-8956-CDE3E3EBF5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959FF01D-E458-EC4F-94F8-3E6FDA50F386}"/>
              </a:ext>
            </a:extLst>
          </p:cNvPr>
          <p:cNvSpPr>
            <a:spLocks noGrp="1"/>
          </p:cNvSpPr>
          <p:nvPr>
            <p:ph type="dt" sz="half" idx="10"/>
          </p:nvPr>
        </p:nvSpPr>
        <p:spPr/>
        <p:txBody>
          <a:bodyPr/>
          <a:lstStyle/>
          <a:p>
            <a:fld id="{DB0C2FE5-8FB8-574D-A4C9-32472DC451E0}" type="datetimeFigureOut">
              <a:rPr lang="pl-PL" smtClean="0"/>
              <a:t>12.10.2020</a:t>
            </a:fld>
            <a:endParaRPr lang="pl-PL"/>
          </a:p>
        </p:txBody>
      </p:sp>
      <p:sp>
        <p:nvSpPr>
          <p:cNvPr id="5" name="Footer Placeholder 4">
            <a:extLst>
              <a:ext uri="{FF2B5EF4-FFF2-40B4-BE49-F238E27FC236}">
                <a16:creationId xmlns:a16="http://schemas.microsoft.com/office/drawing/2014/main" id="{B2354319-E877-6E43-8B78-8E1F2EA1787A}"/>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63F5A31A-19B6-0C4D-8307-0DF77BBA86F4}"/>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795872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05462-6244-EB48-836A-EF8C9FDB5950}"/>
              </a:ext>
            </a:extLst>
          </p:cNvPr>
          <p:cNvSpPr>
            <a:spLocks noGrp="1"/>
          </p:cNvSpPr>
          <p:nvPr>
            <p:ph type="title"/>
          </p:nvPr>
        </p:nvSpPr>
        <p:spPr/>
        <p:txBody>
          <a:bodyPr/>
          <a:lstStyle/>
          <a:p>
            <a:r>
              <a:rPr lang="en-US"/>
              <a:t>Click to edit Master title style</a:t>
            </a:r>
            <a:endParaRPr lang="pl-PL"/>
          </a:p>
        </p:txBody>
      </p:sp>
      <p:sp>
        <p:nvSpPr>
          <p:cNvPr id="3" name="Content Placeholder 2">
            <a:extLst>
              <a:ext uri="{FF2B5EF4-FFF2-40B4-BE49-F238E27FC236}">
                <a16:creationId xmlns:a16="http://schemas.microsoft.com/office/drawing/2014/main" id="{EC9D2761-B6B5-C940-81A0-6B5048E158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6CA8093E-B510-BE44-B422-461915D2E58C}"/>
              </a:ext>
            </a:extLst>
          </p:cNvPr>
          <p:cNvSpPr>
            <a:spLocks noGrp="1"/>
          </p:cNvSpPr>
          <p:nvPr>
            <p:ph type="dt" sz="half" idx="10"/>
          </p:nvPr>
        </p:nvSpPr>
        <p:spPr/>
        <p:txBody>
          <a:bodyPr/>
          <a:lstStyle/>
          <a:p>
            <a:fld id="{DB0C2FE5-8FB8-574D-A4C9-32472DC451E0}" type="datetimeFigureOut">
              <a:rPr lang="pl-PL" smtClean="0"/>
              <a:t>12.10.2020</a:t>
            </a:fld>
            <a:endParaRPr lang="pl-PL"/>
          </a:p>
        </p:txBody>
      </p:sp>
      <p:sp>
        <p:nvSpPr>
          <p:cNvPr id="5" name="Footer Placeholder 4">
            <a:extLst>
              <a:ext uri="{FF2B5EF4-FFF2-40B4-BE49-F238E27FC236}">
                <a16:creationId xmlns:a16="http://schemas.microsoft.com/office/drawing/2014/main" id="{5FE32296-F83C-D84D-BAD9-CE8F7F1ECA36}"/>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C8B86561-3652-9742-BD08-BD20AB862708}"/>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3317818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724B8-187A-7B46-8794-944D2978CD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l-PL"/>
          </a:p>
        </p:txBody>
      </p:sp>
      <p:sp>
        <p:nvSpPr>
          <p:cNvPr id="3" name="Text Placeholder 2">
            <a:extLst>
              <a:ext uri="{FF2B5EF4-FFF2-40B4-BE49-F238E27FC236}">
                <a16:creationId xmlns:a16="http://schemas.microsoft.com/office/drawing/2014/main" id="{8F170952-5F7E-354A-8339-0EFB48355E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79B023-7CB9-A14E-A09C-324E2589A96F}"/>
              </a:ext>
            </a:extLst>
          </p:cNvPr>
          <p:cNvSpPr>
            <a:spLocks noGrp="1"/>
          </p:cNvSpPr>
          <p:nvPr>
            <p:ph type="dt" sz="half" idx="10"/>
          </p:nvPr>
        </p:nvSpPr>
        <p:spPr/>
        <p:txBody>
          <a:bodyPr/>
          <a:lstStyle/>
          <a:p>
            <a:fld id="{DB0C2FE5-8FB8-574D-A4C9-32472DC451E0}" type="datetimeFigureOut">
              <a:rPr lang="pl-PL" smtClean="0"/>
              <a:t>12.10.2020</a:t>
            </a:fld>
            <a:endParaRPr lang="pl-PL"/>
          </a:p>
        </p:txBody>
      </p:sp>
      <p:sp>
        <p:nvSpPr>
          <p:cNvPr id="5" name="Footer Placeholder 4">
            <a:extLst>
              <a:ext uri="{FF2B5EF4-FFF2-40B4-BE49-F238E27FC236}">
                <a16:creationId xmlns:a16="http://schemas.microsoft.com/office/drawing/2014/main" id="{06C1244C-73E0-6C4B-810B-E4F9031EEF86}"/>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760C2F77-0D85-8C47-AEA1-64B72CC61A5D}"/>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968418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E89CE-BAF9-AC49-B932-8E16A1636CA0}"/>
              </a:ext>
            </a:extLst>
          </p:cNvPr>
          <p:cNvSpPr>
            <a:spLocks noGrp="1"/>
          </p:cNvSpPr>
          <p:nvPr>
            <p:ph type="title"/>
          </p:nvPr>
        </p:nvSpPr>
        <p:spPr/>
        <p:txBody>
          <a:bodyPr/>
          <a:lstStyle/>
          <a:p>
            <a:r>
              <a:rPr lang="en-US"/>
              <a:t>Click to edit Master title style</a:t>
            </a:r>
            <a:endParaRPr lang="pl-PL"/>
          </a:p>
        </p:txBody>
      </p:sp>
      <p:sp>
        <p:nvSpPr>
          <p:cNvPr id="3" name="Content Placeholder 2">
            <a:extLst>
              <a:ext uri="{FF2B5EF4-FFF2-40B4-BE49-F238E27FC236}">
                <a16:creationId xmlns:a16="http://schemas.microsoft.com/office/drawing/2014/main" id="{31FFA155-4774-2A4B-A756-216A235502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Content Placeholder 3">
            <a:extLst>
              <a:ext uri="{FF2B5EF4-FFF2-40B4-BE49-F238E27FC236}">
                <a16:creationId xmlns:a16="http://schemas.microsoft.com/office/drawing/2014/main" id="{DAEB84F8-F574-9A40-8701-2CC5DCFEB4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Date Placeholder 4">
            <a:extLst>
              <a:ext uri="{FF2B5EF4-FFF2-40B4-BE49-F238E27FC236}">
                <a16:creationId xmlns:a16="http://schemas.microsoft.com/office/drawing/2014/main" id="{190FC373-0B6E-8649-9F28-8E6E68FC5155}"/>
              </a:ext>
            </a:extLst>
          </p:cNvPr>
          <p:cNvSpPr>
            <a:spLocks noGrp="1"/>
          </p:cNvSpPr>
          <p:nvPr>
            <p:ph type="dt" sz="half" idx="10"/>
          </p:nvPr>
        </p:nvSpPr>
        <p:spPr/>
        <p:txBody>
          <a:bodyPr/>
          <a:lstStyle/>
          <a:p>
            <a:fld id="{DB0C2FE5-8FB8-574D-A4C9-32472DC451E0}" type="datetimeFigureOut">
              <a:rPr lang="pl-PL" smtClean="0"/>
              <a:t>12.10.2020</a:t>
            </a:fld>
            <a:endParaRPr lang="pl-PL"/>
          </a:p>
        </p:txBody>
      </p:sp>
      <p:sp>
        <p:nvSpPr>
          <p:cNvPr id="6" name="Footer Placeholder 5">
            <a:extLst>
              <a:ext uri="{FF2B5EF4-FFF2-40B4-BE49-F238E27FC236}">
                <a16:creationId xmlns:a16="http://schemas.microsoft.com/office/drawing/2014/main" id="{3C8CA17C-EF35-6947-873F-9229ADDC414D}"/>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CE30BF55-8D0C-344F-9A8E-C1C2A11AB8DE}"/>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3090643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BE3D8-4E4A-194D-83E8-1565368485A0}"/>
              </a:ext>
            </a:extLst>
          </p:cNvPr>
          <p:cNvSpPr>
            <a:spLocks noGrp="1"/>
          </p:cNvSpPr>
          <p:nvPr>
            <p:ph type="title"/>
          </p:nvPr>
        </p:nvSpPr>
        <p:spPr>
          <a:xfrm>
            <a:off x="839788" y="365125"/>
            <a:ext cx="10515600" cy="1325563"/>
          </a:xfrm>
        </p:spPr>
        <p:txBody>
          <a:bodyPr/>
          <a:lstStyle/>
          <a:p>
            <a:r>
              <a:rPr lang="en-US"/>
              <a:t>Click to edit Master title style</a:t>
            </a:r>
            <a:endParaRPr lang="pl-PL"/>
          </a:p>
        </p:txBody>
      </p:sp>
      <p:sp>
        <p:nvSpPr>
          <p:cNvPr id="3" name="Text Placeholder 2">
            <a:extLst>
              <a:ext uri="{FF2B5EF4-FFF2-40B4-BE49-F238E27FC236}">
                <a16:creationId xmlns:a16="http://schemas.microsoft.com/office/drawing/2014/main" id="{5F924D48-4615-3144-8DD4-1C06B618C1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020ACAE-F745-9A46-932C-FBD2DCE820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Text Placeholder 4">
            <a:extLst>
              <a:ext uri="{FF2B5EF4-FFF2-40B4-BE49-F238E27FC236}">
                <a16:creationId xmlns:a16="http://schemas.microsoft.com/office/drawing/2014/main" id="{340E4C8E-EF6E-0A43-9053-4659B5C6DE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33B74D-7AFB-CB4D-9C09-FFBC02ECB3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7" name="Date Placeholder 6">
            <a:extLst>
              <a:ext uri="{FF2B5EF4-FFF2-40B4-BE49-F238E27FC236}">
                <a16:creationId xmlns:a16="http://schemas.microsoft.com/office/drawing/2014/main" id="{46294975-318E-2F45-81BA-73A569572329}"/>
              </a:ext>
            </a:extLst>
          </p:cNvPr>
          <p:cNvSpPr>
            <a:spLocks noGrp="1"/>
          </p:cNvSpPr>
          <p:nvPr>
            <p:ph type="dt" sz="half" idx="10"/>
          </p:nvPr>
        </p:nvSpPr>
        <p:spPr/>
        <p:txBody>
          <a:bodyPr/>
          <a:lstStyle/>
          <a:p>
            <a:fld id="{DB0C2FE5-8FB8-574D-A4C9-32472DC451E0}" type="datetimeFigureOut">
              <a:rPr lang="pl-PL" smtClean="0"/>
              <a:t>12.10.2020</a:t>
            </a:fld>
            <a:endParaRPr lang="pl-PL"/>
          </a:p>
        </p:txBody>
      </p:sp>
      <p:sp>
        <p:nvSpPr>
          <p:cNvPr id="8" name="Footer Placeholder 7">
            <a:extLst>
              <a:ext uri="{FF2B5EF4-FFF2-40B4-BE49-F238E27FC236}">
                <a16:creationId xmlns:a16="http://schemas.microsoft.com/office/drawing/2014/main" id="{0FDE0AB2-3A86-3D4A-A377-4AF875F71896}"/>
              </a:ext>
            </a:extLst>
          </p:cNvPr>
          <p:cNvSpPr>
            <a:spLocks noGrp="1"/>
          </p:cNvSpPr>
          <p:nvPr>
            <p:ph type="ftr" sz="quarter" idx="11"/>
          </p:nvPr>
        </p:nvSpPr>
        <p:spPr/>
        <p:txBody>
          <a:bodyPr/>
          <a:lstStyle/>
          <a:p>
            <a:endParaRPr lang="pl-PL"/>
          </a:p>
        </p:txBody>
      </p:sp>
      <p:sp>
        <p:nvSpPr>
          <p:cNvPr id="9" name="Slide Number Placeholder 8">
            <a:extLst>
              <a:ext uri="{FF2B5EF4-FFF2-40B4-BE49-F238E27FC236}">
                <a16:creationId xmlns:a16="http://schemas.microsoft.com/office/drawing/2014/main" id="{060047D5-41D5-6A44-9A2A-3B4835F8F0AD}"/>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2009656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54165-534B-C244-8355-CCE398493410}"/>
              </a:ext>
            </a:extLst>
          </p:cNvPr>
          <p:cNvSpPr>
            <a:spLocks noGrp="1"/>
          </p:cNvSpPr>
          <p:nvPr>
            <p:ph type="title"/>
          </p:nvPr>
        </p:nvSpPr>
        <p:spPr/>
        <p:txBody>
          <a:bodyPr/>
          <a:lstStyle/>
          <a:p>
            <a:r>
              <a:rPr lang="en-US"/>
              <a:t>Click to edit Master title style</a:t>
            </a:r>
            <a:endParaRPr lang="pl-PL"/>
          </a:p>
        </p:txBody>
      </p:sp>
      <p:sp>
        <p:nvSpPr>
          <p:cNvPr id="3" name="Date Placeholder 2">
            <a:extLst>
              <a:ext uri="{FF2B5EF4-FFF2-40B4-BE49-F238E27FC236}">
                <a16:creationId xmlns:a16="http://schemas.microsoft.com/office/drawing/2014/main" id="{9DAFD59A-1D30-854F-942E-DDC2DC3C83C9}"/>
              </a:ext>
            </a:extLst>
          </p:cNvPr>
          <p:cNvSpPr>
            <a:spLocks noGrp="1"/>
          </p:cNvSpPr>
          <p:nvPr>
            <p:ph type="dt" sz="half" idx="10"/>
          </p:nvPr>
        </p:nvSpPr>
        <p:spPr/>
        <p:txBody>
          <a:bodyPr/>
          <a:lstStyle/>
          <a:p>
            <a:fld id="{DB0C2FE5-8FB8-574D-A4C9-32472DC451E0}" type="datetimeFigureOut">
              <a:rPr lang="pl-PL" smtClean="0"/>
              <a:t>12.10.2020</a:t>
            </a:fld>
            <a:endParaRPr lang="pl-PL"/>
          </a:p>
        </p:txBody>
      </p:sp>
      <p:sp>
        <p:nvSpPr>
          <p:cNvPr id="4" name="Footer Placeholder 3">
            <a:extLst>
              <a:ext uri="{FF2B5EF4-FFF2-40B4-BE49-F238E27FC236}">
                <a16:creationId xmlns:a16="http://schemas.microsoft.com/office/drawing/2014/main" id="{CA0641E8-AF07-EB41-A86B-D1C238524E79}"/>
              </a:ext>
            </a:extLst>
          </p:cNvPr>
          <p:cNvSpPr>
            <a:spLocks noGrp="1"/>
          </p:cNvSpPr>
          <p:nvPr>
            <p:ph type="ftr" sz="quarter" idx="11"/>
          </p:nvPr>
        </p:nvSpPr>
        <p:spPr/>
        <p:txBody>
          <a:bodyPr/>
          <a:lstStyle/>
          <a:p>
            <a:endParaRPr lang="pl-PL"/>
          </a:p>
        </p:txBody>
      </p:sp>
      <p:sp>
        <p:nvSpPr>
          <p:cNvPr id="5" name="Slide Number Placeholder 4">
            <a:extLst>
              <a:ext uri="{FF2B5EF4-FFF2-40B4-BE49-F238E27FC236}">
                <a16:creationId xmlns:a16="http://schemas.microsoft.com/office/drawing/2014/main" id="{1EE45EF6-ECC6-DE49-849A-BE0A81A0EFEA}"/>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489962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A120F-3C4A-7149-8891-94456C4CA033}"/>
              </a:ext>
            </a:extLst>
          </p:cNvPr>
          <p:cNvSpPr>
            <a:spLocks noGrp="1"/>
          </p:cNvSpPr>
          <p:nvPr>
            <p:ph type="dt" sz="half" idx="10"/>
          </p:nvPr>
        </p:nvSpPr>
        <p:spPr/>
        <p:txBody>
          <a:bodyPr/>
          <a:lstStyle/>
          <a:p>
            <a:fld id="{DB0C2FE5-8FB8-574D-A4C9-32472DC451E0}" type="datetimeFigureOut">
              <a:rPr lang="pl-PL" smtClean="0"/>
              <a:t>12.10.2020</a:t>
            </a:fld>
            <a:endParaRPr lang="pl-PL"/>
          </a:p>
        </p:txBody>
      </p:sp>
      <p:sp>
        <p:nvSpPr>
          <p:cNvPr id="3" name="Footer Placeholder 2">
            <a:extLst>
              <a:ext uri="{FF2B5EF4-FFF2-40B4-BE49-F238E27FC236}">
                <a16:creationId xmlns:a16="http://schemas.microsoft.com/office/drawing/2014/main" id="{12A27BA6-8C6F-7E4D-B6FE-0C4517747320}"/>
              </a:ext>
            </a:extLst>
          </p:cNvPr>
          <p:cNvSpPr>
            <a:spLocks noGrp="1"/>
          </p:cNvSpPr>
          <p:nvPr>
            <p:ph type="ftr" sz="quarter" idx="11"/>
          </p:nvPr>
        </p:nvSpPr>
        <p:spPr/>
        <p:txBody>
          <a:bodyPr/>
          <a:lstStyle/>
          <a:p>
            <a:endParaRPr lang="pl-PL"/>
          </a:p>
        </p:txBody>
      </p:sp>
      <p:sp>
        <p:nvSpPr>
          <p:cNvPr id="4" name="Slide Number Placeholder 3">
            <a:extLst>
              <a:ext uri="{FF2B5EF4-FFF2-40B4-BE49-F238E27FC236}">
                <a16:creationId xmlns:a16="http://schemas.microsoft.com/office/drawing/2014/main" id="{503A9AA0-151E-304E-8F57-0F682405DA40}"/>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1118973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6EC8-6114-A340-A9F2-BE1A0D48E5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l-PL"/>
          </a:p>
        </p:txBody>
      </p:sp>
      <p:sp>
        <p:nvSpPr>
          <p:cNvPr id="3" name="Content Placeholder 2">
            <a:extLst>
              <a:ext uri="{FF2B5EF4-FFF2-40B4-BE49-F238E27FC236}">
                <a16:creationId xmlns:a16="http://schemas.microsoft.com/office/drawing/2014/main" id="{918065F8-65CB-6C43-9B16-24FAFFCB83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Text Placeholder 3">
            <a:extLst>
              <a:ext uri="{FF2B5EF4-FFF2-40B4-BE49-F238E27FC236}">
                <a16:creationId xmlns:a16="http://schemas.microsoft.com/office/drawing/2014/main" id="{F8589233-3739-9649-B6F6-D6888132E0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F7FB6A-E895-C14C-987C-3D907748369F}"/>
              </a:ext>
            </a:extLst>
          </p:cNvPr>
          <p:cNvSpPr>
            <a:spLocks noGrp="1"/>
          </p:cNvSpPr>
          <p:nvPr>
            <p:ph type="dt" sz="half" idx="10"/>
          </p:nvPr>
        </p:nvSpPr>
        <p:spPr/>
        <p:txBody>
          <a:bodyPr/>
          <a:lstStyle/>
          <a:p>
            <a:fld id="{DB0C2FE5-8FB8-574D-A4C9-32472DC451E0}" type="datetimeFigureOut">
              <a:rPr lang="pl-PL" smtClean="0"/>
              <a:t>12.10.2020</a:t>
            </a:fld>
            <a:endParaRPr lang="pl-PL"/>
          </a:p>
        </p:txBody>
      </p:sp>
      <p:sp>
        <p:nvSpPr>
          <p:cNvPr id="6" name="Footer Placeholder 5">
            <a:extLst>
              <a:ext uri="{FF2B5EF4-FFF2-40B4-BE49-F238E27FC236}">
                <a16:creationId xmlns:a16="http://schemas.microsoft.com/office/drawing/2014/main" id="{324D5775-17F0-3948-AF72-8867C6297C2F}"/>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1B80BAD1-EE32-4446-9428-4628960D92DB}"/>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1146960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5A2A2-D98F-E94C-BD4E-32BD254E74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l-PL"/>
          </a:p>
        </p:txBody>
      </p:sp>
      <p:sp>
        <p:nvSpPr>
          <p:cNvPr id="3" name="Picture Placeholder 2">
            <a:extLst>
              <a:ext uri="{FF2B5EF4-FFF2-40B4-BE49-F238E27FC236}">
                <a16:creationId xmlns:a16="http://schemas.microsoft.com/office/drawing/2014/main" id="{3BC2D649-6B37-5D4E-928E-AAB114F1E1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Text Placeholder 3">
            <a:extLst>
              <a:ext uri="{FF2B5EF4-FFF2-40B4-BE49-F238E27FC236}">
                <a16:creationId xmlns:a16="http://schemas.microsoft.com/office/drawing/2014/main" id="{429F7535-FBA0-CE45-BE32-36FC3612A3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84CBE1-8C0B-2842-ABCC-AFB8034323A0}"/>
              </a:ext>
            </a:extLst>
          </p:cNvPr>
          <p:cNvSpPr>
            <a:spLocks noGrp="1"/>
          </p:cNvSpPr>
          <p:nvPr>
            <p:ph type="dt" sz="half" idx="10"/>
          </p:nvPr>
        </p:nvSpPr>
        <p:spPr/>
        <p:txBody>
          <a:bodyPr/>
          <a:lstStyle/>
          <a:p>
            <a:fld id="{DB0C2FE5-8FB8-574D-A4C9-32472DC451E0}" type="datetimeFigureOut">
              <a:rPr lang="pl-PL" smtClean="0"/>
              <a:t>12.10.2020</a:t>
            </a:fld>
            <a:endParaRPr lang="pl-PL"/>
          </a:p>
        </p:txBody>
      </p:sp>
      <p:sp>
        <p:nvSpPr>
          <p:cNvPr id="6" name="Footer Placeholder 5">
            <a:extLst>
              <a:ext uri="{FF2B5EF4-FFF2-40B4-BE49-F238E27FC236}">
                <a16:creationId xmlns:a16="http://schemas.microsoft.com/office/drawing/2014/main" id="{4E215E85-1B09-534E-BBA8-8A86776C4504}"/>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98A6F45A-B091-BA4C-AEBC-910C376863FD}"/>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1577745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CC6537-4C2A-2E4A-9642-E512E4DAAD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l-PL"/>
          </a:p>
        </p:txBody>
      </p:sp>
      <p:sp>
        <p:nvSpPr>
          <p:cNvPr id="3" name="Text Placeholder 2">
            <a:extLst>
              <a:ext uri="{FF2B5EF4-FFF2-40B4-BE49-F238E27FC236}">
                <a16:creationId xmlns:a16="http://schemas.microsoft.com/office/drawing/2014/main" id="{5E65C909-FCE4-3047-A757-A2002D5636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C0DA62FF-791D-1B46-BC17-B31452A081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0C2FE5-8FB8-574D-A4C9-32472DC451E0}" type="datetimeFigureOut">
              <a:rPr lang="pl-PL" smtClean="0"/>
              <a:t>12.10.2020</a:t>
            </a:fld>
            <a:endParaRPr lang="pl-PL"/>
          </a:p>
        </p:txBody>
      </p:sp>
      <p:sp>
        <p:nvSpPr>
          <p:cNvPr id="5" name="Footer Placeholder 4">
            <a:extLst>
              <a:ext uri="{FF2B5EF4-FFF2-40B4-BE49-F238E27FC236}">
                <a16:creationId xmlns:a16="http://schemas.microsoft.com/office/drawing/2014/main" id="{B0303477-EAF7-0D4B-86E7-3F58ADF4A8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lide Number Placeholder 5">
            <a:extLst>
              <a:ext uri="{FF2B5EF4-FFF2-40B4-BE49-F238E27FC236}">
                <a16:creationId xmlns:a16="http://schemas.microsoft.com/office/drawing/2014/main" id="{040D77A3-AFA3-684B-84AC-02751A2005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EB5154-9110-7345-9752-F7090F2C087A}" type="slidenum">
              <a:rPr lang="pl-PL" smtClean="0"/>
              <a:t>‹#›</a:t>
            </a:fld>
            <a:endParaRPr lang="pl-PL"/>
          </a:p>
        </p:txBody>
      </p:sp>
    </p:spTree>
    <p:extLst>
      <p:ext uri="{BB962C8B-B14F-4D97-AF65-F5344CB8AC3E}">
        <p14:creationId xmlns:p14="http://schemas.microsoft.com/office/powerpoint/2010/main" val="32033317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mateuszdyminski.com/" TargetMode="External"/><Relationship Id="rId2" Type="http://schemas.openxmlformats.org/officeDocument/2006/relationships/hyperlink" Target="https://www.meetup.com/GoWroc" TargetMode="External"/><Relationship Id="rId1" Type="http://schemas.openxmlformats.org/officeDocument/2006/relationships/slideLayout" Target="../slideLayouts/slideLayout2.xml"/><Relationship Id="rId6" Type="http://schemas.openxmlformats.org/officeDocument/2006/relationships/hyperlink" Target="http://linkedin.com/in/mdyminski" TargetMode="External"/><Relationship Id="rId5" Type="http://schemas.openxmlformats.org/officeDocument/2006/relationships/hyperlink" Target="http://twitter.com/m_dyminski" TargetMode="External"/><Relationship Id="rId4" Type="http://schemas.openxmlformats.org/officeDocument/2006/relationships/hyperlink" Target="http://github.com/mateuszdyminski"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www.jinfonet.com/resources/bi-defined/3-tier-architecture-complete-overview/"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hyperlink" Target="https://github.com/joelparkerhenderson/architecture_decision_record"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con&#10;&#10;Description automatically generated">
            <a:extLst>
              <a:ext uri="{FF2B5EF4-FFF2-40B4-BE49-F238E27FC236}">
                <a16:creationId xmlns:a16="http://schemas.microsoft.com/office/drawing/2014/main" id="{52B7BEC9-7AA1-F442-926A-1E153F89C701}"/>
              </a:ext>
            </a:extLst>
          </p:cNvPr>
          <p:cNvPicPr>
            <a:picLocks noChangeAspect="1"/>
          </p:cNvPicPr>
          <p:nvPr/>
        </p:nvPicPr>
        <p:blipFill rotWithShape="1">
          <a:blip r:embed="rId2"/>
          <a:srcRect t="17459" r="9089" b="8394"/>
          <a:stretch/>
        </p:blipFill>
        <p:spPr>
          <a:xfrm>
            <a:off x="3523488" y="10"/>
            <a:ext cx="8668512" cy="6857990"/>
          </a:xfrm>
          <a:prstGeom prst="rect">
            <a:avLst/>
          </a:prstGeom>
        </p:spPr>
      </p:pic>
      <p:sp>
        <p:nvSpPr>
          <p:cNvPr id="91" name="Rectangle 9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477980" y="1122363"/>
            <a:ext cx="5865669" cy="3204134"/>
          </a:xfrm>
        </p:spPr>
        <p:txBody>
          <a:bodyPr anchor="b">
            <a:normAutofit/>
          </a:bodyPr>
          <a:lstStyle/>
          <a:p>
            <a:pPr algn="l"/>
            <a:r>
              <a:rPr lang="pl-PL" sz="4800" dirty="0">
                <a:latin typeface="Roboto Medium" panose="02000000000000000000" pitchFamily="2" charset="0"/>
                <a:ea typeface="Roboto Medium" panose="02000000000000000000" pitchFamily="2" charset="0"/>
              </a:rPr>
              <a:t>To k8s </a:t>
            </a:r>
            <a:r>
              <a:rPr lang="pl-PL" sz="4800" dirty="0" err="1">
                <a:latin typeface="Roboto Medium" panose="02000000000000000000" pitchFamily="2" charset="0"/>
                <a:ea typeface="Roboto Medium" panose="02000000000000000000" pitchFamily="2" charset="0"/>
              </a:rPr>
              <a:t>or</a:t>
            </a:r>
            <a:r>
              <a:rPr lang="pl-PL" sz="4800" dirty="0">
                <a:latin typeface="Roboto Medium" panose="02000000000000000000" pitchFamily="2" charset="0"/>
                <a:ea typeface="Roboto Medium" panose="02000000000000000000" pitchFamily="2" charset="0"/>
              </a:rPr>
              <a:t> not to k8s</a:t>
            </a:r>
          </a:p>
        </p:txBody>
      </p:sp>
      <p:sp>
        <p:nvSpPr>
          <p:cNvPr id="3" name="Subtitle 2">
            <a:extLst>
              <a:ext uri="{FF2B5EF4-FFF2-40B4-BE49-F238E27FC236}">
                <a16:creationId xmlns:a16="http://schemas.microsoft.com/office/drawing/2014/main" id="{89F10958-9D40-B04B-8C45-DF1EEF3A40E9}"/>
              </a:ext>
            </a:extLst>
          </p:cNvPr>
          <p:cNvSpPr>
            <a:spLocks noGrp="1"/>
          </p:cNvSpPr>
          <p:nvPr>
            <p:ph type="subTitle" idx="1"/>
          </p:nvPr>
        </p:nvSpPr>
        <p:spPr>
          <a:xfrm>
            <a:off x="477980" y="4872922"/>
            <a:ext cx="4023359" cy="1208141"/>
          </a:xfrm>
        </p:spPr>
        <p:txBody>
          <a:bodyPr>
            <a:normAutofit/>
          </a:bodyPr>
          <a:lstStyle/>
          <a:p>
            <a:pPr algn="l"/>
            <a:r>
              <a:rPr lang="pl-PL" sz="2000">
                <a:latin typeface="Roboto" panose="02000000000000000000" pitchFamily="2" charset="0"/>
                <a:ea typeface="Roboto" panose="02000000000000000000" pitchFamily="2" charset="0"/>
              </a:rPr>
              <a:t>Mateusz Dymiński</a:t>
            </a:r>
          </a:p>
        </p:txBody>
      </p:sp>
      <p:sp>
        <p:nvSpPr>
          <p:cNvPr id="93" name="Rectangle 9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5" name="Rectangle 9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0005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fontScale="92500" lnSpcReduction="20000"/>
          </a:bodyPr>
          <a:lstStyle/>
          <a:p>
            <a:pPr>
              <a:buClr>
                <a:schemeClr val="accent1"/>
              </a:buClr>
            </a:pPr>
            <a:r>
              <a:rPr lang="pl-PL" dirty="0" err="1">
                <a:solidFill>
                  <a:srgbClr val="FFFFFF"/>
                </a:solidFill>
                <a:ea typeface="Roboto" panose="02000000000000000000" pitchFamily="2" charset="0"/>
                <a:cs typeface="Calibri" panose="020F0502020204030204" pitchFamily="34" charset="0"/>
              </a:rPr>
              <a:t>Managers</a:t>
            </a:r>
            <a:r>
              <a:rPr lang="pl-PL" dirty="0">
                <a:solidFill>
                  <a:srgbClr val="FFFFFF"/>
                </a:solidFill>
                <a:ea typeface="Roboto" panose="02000000000000000000" pitchFamily="2" charset="0"/>
                <a:cs typeface="Calibri" panose="020F0502020204030204" pitchFamily="34" charset="0"/>
              </a:rPr>
              <a:t>/</a:t>
            </a:r>
            <a:r>
              <a:rPr lang="pl-PL" dirty="0" err="1">
                <a:solidFill>
                  <a:srgbClr val="FFFFFF"/>
                </a:solidFill>
                <a:ea typeface="Roboto" panose="02000000000000000000" pitchFamily="2" charset="0"/>
                <a:cs typeface="Calibri" panose="020F0502020204030204" pitchFamily="34" charset="0"/>
              </a:rPr>
              <a:t>devs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sells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features</a:t>
            </a:r>
            <a:r>
              <a:rPr lang="pl-PL" dirty="0">
                <a:solidFill>
                  <a:srgbClr val="FFFFFF"/>
                </a:solidFill>
                <a:ea typeface="Roboto" panose="02000000000000000000" pitchFamily="2" charset="0"/>
                <a:cs typeface="Calibri" panose="020F0502020204030204" pitchFamily="34" charset="0"/>
              </a:rPr>
              <a:t> of </a:t>
            </a:r>
            <a:r>
              <a:rPr lang="pl-PL" dirty="0" err="1">
                <a:solidFill>
                  <a:srgbClr val="FFFFFF"/>
                </a:solidFill>
                <a:ea typeface="Roboto" panose="02000000000000000000" pitchFamily="2" charset="0"/>
                <a:cs typeface="Calibri" panose="020F0502020204030204" pitchFamily="34" charset="0"/>
              </a:rPr>
              <a:t>Kubernetes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like</a:t>
            </a:r>
            <a:r>
              <a:rPr lang="pl-PL" dirty="0">
                <a:solidFill>
                  <a:srgbClr val="FFFFFF"/>
                </a:solidFill>
                <a:ea typeface="Roboto" panose="02000000000000000000" pitchFamily="2" charset="0"/>
                <a:cs typeface="Calibri" panose="020F0502020204030204" pitchFamily="34" charset="0"/>
              </a:rPr>
              <a:t>:</a:t>
            </a:r>
          </a:p>
          <a:p>
            <a:pPr lvl="1">
              <a:buClr>
                <a:schemeClr val="accent1"/>
              </a:buClr>
            </a:pPr>
            <a:r>
              <a:rPr lang="pl-PL" dirty="0" err="1">
                <a:solidFill>
                  <a:srgbClr val="FFFFFF"/>
                </a:solidFill>
                <a:ea typeface="Roboto" panose="02000000000000000000" pitchFamily="2" charset="0"/>
                <a:cs typeface="Calibri" panose="020F0502020204030204" pitchFamily="34" charset="0"/>
              </a:rPr>
              <a:t>Scaling</a:t>
            </a:r>
            <a:endParaRPr lang="pl-PL" dirty="0">
              <a:solidFill>
                <a:srgbClr val="FFFFFF"/>
              </a:solidFill>
              <a:ea typeface="Roboto" panose="02000000000000000000" pitchFamily="2" charset="0"/>
              <a:cs typeface="Calibri" panose="020F0502020204030204" pitchFamily="34" charset="0"/>
            </a:endParaRPr>
          </a:p>
          <a:p>
            <a:pPr lvl="1">
              <a:buClr>
                <a:schemeClr val="accent1"/>
              </a:buClr>
            </a:pPr>
            <a:r>
              <a:rPr lang="pl-PL" dirty="0">
                <a:solidFill>
                  <a:srgbClr val="FFFFFF"/>
                </a:solidFill>
                <a:ea typeface="Roboto" panose="02000000000000000000" pitchFamily="2" charset="0"/>
                <a:cs typeface="Calibri" panose="020F0502020204030204" pitchFamily="34" charset="0"/>
              </a:rPr>
              <a:t>Auto-</a:t>
            </a:r>
            <a:r>
              <a:rPr lang="pl-PL" dirty="0" err="1">
                <a:solidFill>
                  <a:srgbClr val="FFFFFF"/>
                </a:solidFill>
                <a:ea typeface="Roboto" panose="02000000000000000000" pitchFamily="2" charset="0"/>
                <a:cs typeface="Calibri" panose="020F0502020204030204" pitchFamily="34" charset="0"/>
              </a:rPr>
              <a:t>Scaling</a:t>
            </a:r>
            <a:endParaRPr lang="pl-PL" dirty="0">
              <a:solidFill>
                <a:srgbClr val="FFFFFF"/>
              </a:solidFill>
              <a:ea typeface="Roboto" panose="02000000000000000000" pitchFamily="2" charset="0"/>
              <a:cs typeface="Calibri" panose="020F0502020204030204" pitchFamily="34" charset="0"/>
            </a:endParaRPr>
          </a:p>
          <a:p>
            <a:pPr lvl="1">
              <a:buClr>
                <a:schemeClr val="accent1"/>
              </a:buClr>
            </a:pPr>
            <a:r>
              <a:rPr lang="pl-PL" dirty="0">
                <a:solidFill>
                  <a:srgbClr val="FFFFFF"/>
                </a:solidFill>
                <a:ea typeface="Roboto" panose="02000000000000000000" pitchFamily="2" charset="0"/>
                <a:cs typeface="Calibri" panose="020F0502020204030204" pitchFamily="34" charset="0"/>
              </a:rPr>
              <a:t>Zero </a:t>
            </a:r>
            <a:r>
              <a:rPr lang="pl-PL" dirty="0" err="1">
                <a:solidFill>
                  <a:srgbClr val="FFFFFF"/>
                </a:solidFill>
                <a:ea typeface="Roboto" panose="02000000000000000000" pitchFamily="2" charset="0"/>
                <a:cs typeface="Calibri" panose="020F0502020204030204" pitchFamily="34" charset="0"/>
              </a:rPr>
              <a:t>downtime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deployments</a:t>
            </a:r>
            <a:endParaRPr lang="pl-PL" dirty="0">
              <a:solidFill>
                <a:srgbClr val="FFFFFF"/>
              </a:solidFill>
              <a:ea typeface="Roboto" panose="02000000000000000000" pitchFamily="2" charset="0"/>
              <a:cs typeface="Calibri" panose="020F0502020204030204" pitchFamily="34" charset="0"/>
            </a:endParaRPr>
          </a:p>
          <a:p>
            <a:pPr lvl="1">
              <a:buClr>
                <a:schemeClr val="accent1"/>
              </a:buClr>
            </a:pPr>
            <a:r>
              <a:rPr lang="pl-PL" dirty="0" err="1">
                <a:solidFill>
                  <a:srgbClr val="FFFFFF"/>
                </a:solidFill>
                <a:ea typeface="Roboto" panose="02000000000000000000" pitchFamily="2" charset="0"/>
                <a:cs typeface="Calibri" panose="020F0502020204030204" pitchFamily="34" charset="0"/>
              </a:rPr>
              <a:t>Fault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tolerancy</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a:solidFill>
                  <a:srgbClr val="FFFFFF"/>
                </a:solidFill>
                <a:ea typeface="Roboto" panose="02000000000000000000" pitchFamily="2" charset="0"/>
                <a:cs typeface="Calibri" panose="020F0502020204030204" pitchFamily="34" charset="0"/>
              </a:rPr>
              <a:t>And </a:t>
            </a:r>
            <a:r>
              <a:rPr lang="pl-PL" dirty="0" err="1">
                <a:solidFill>
                  <a:srgbClr val="FFFFFF"/>
                </a:solidFill>
                <a:ea typeface="Roboto" panose="02000000000000000000" pitchFamily="2" charset="0"/>
                <a:cs typeface="Calibri" panose="020F0502020204030204" pitchFamily="34" charset="0"/>
              </a:rPr>
              <a:t>they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are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claiming</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that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if</a:t>
            </a:r>
            <a:r>
              <a:rPr lang="pl-PL" dirty="0">
                <a:solidFill>
                  <a:srgbClr val="FFFFFF"/>
                </a:solidFill>
                <a:ea typeface="Roboto" panose="02000000000000000000" pitchFamily="2" charset="0"/>
                <a:cs typeface="Calibri" panose="020F0502020204030204" pitchFamily="34" charset="0"/>
              </a:rPr>
              <a:t> we </a:t>
            </a:r>
            <a:r>
              <a:rPr lang="pl-PL" dirty="0" err="1">
                <a:solidFill>
                  <a:srgbClr val="FFFFFF"/>
                </a:solidFill>
                <a:ea typeface="Roboto" panose="02000000000000000000" pitchFamily="2" charset="0"/>
                <a:cs typeface="Calibri" panose="020F0502020204030204" pitchFamily="34" charset="0"/>
              </a:rPr>
              <a:t>use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Kubernetes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then</a:t>
            </a:r>
            <a:r>
              <a:rPr lang="pl-PL" dirty="0">
                <a:solidFill>
                  <a:srgbClr val="FFFFFF"/>
                </a:solidFill>
                <a:ea typeface="Roboto" panose="02000000000000000000" pitchFamily="2" charset="0"/>
                <a:cs typeface="Calibri" panose="020F0502020204030204" pitchFamily="34" charset="0"/>
              </a:rPr>
              <a:t> the </a:t>
            </a:r>
            <a:r>
              <a:rPr lang="pl-PL" dirty="0" err="1">
                <a:solidFill>
                  <a:srgbClr val="FFFFFF"/>
                </a:solidFill>
                <a:ea typeface="Roboto" panose="02000000000000000000" pitchFamily="2" charset="0"/>
                <a:cs typeface="Calibri" panose="020F0502020204030204" pitchFamily="34" charset="0"/>
              </a:rPr>
              <a:t>application</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will</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have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all</a:t>
            </a:r>
            <a:r>
              <a:rPr lang="pl-PL" dirty="0">
                <a:solidFill>
                  <a:srgbClr val="FFFFFF"/>
                </a:solidFill>
                <a:ea typeface="Roboto" panose="02000000000000000000" pitchFamily="2" charset="0"/>
                <a:cs typeface="Calibri" panose="020F0502020204030204" pitchFamily="34" charset="0"/>
              </a:rPr>
              <a:t> of </a:t>
            </a:r>
            <a:r>
              <a:rPr lang="pl-PL" dirty="0" err="1">
                <a:solidFill>
                  <a:srgbClr val="FFFFFF"/>
                </a:solidFill>
                <a:ea typeface="Roboto" panose="02000000000000000000" pitchFamily="2" charset="0"/>
                <a:cs typeface="Calibri" panose="020F0502020204030204" pitchFamily="34" charset="0"/>
              </a:rPr>
              <a:t>these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features</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a:solidFill>
                  <a:srgbClr val="FFFFFF"/>
                </a:solidFill>
                <a:ea typeface="Roboto" panose="02000000000000000000" pitchFamily="2" charset="0"/>
                <a:cs typeface="Calibri" panose="020F0502020204030204" pitchFamily="34" charset="0"/>
              </a:rPr>
              <a:t>But </a:t>
            </a:r>
            <a:r>
              <a:rPr lang="pl-PL" dirty="0" err="1">
                <a:solidFill>
                  <a:srgbClr val="FFFFFF"/>
                </a:solidFill>
                <a:ea typeface="Roboto" panose="02000000000000000000" pitchFamily="2" charset="0"/>
                <a:cs typeface="Calibri" panose="020F0502020204030204" pitchFamily="34" charset="0"/>
              </a:rPr>
              <a:t>it’s</a:t>
            </a:r>
            <a:r>
              <a:rPr lang="pl-PL" dirty="0">
                <a:solidFill>
                  <a:srgbClr val="FFFFFF"/>
                </a:solidFill>
                <a:ea typeface="Roboto" panose="02000000000000000000" pitchFamily="2" charset="0"/>
                <a:cs typeface="Calibri" panose="020F0502020204030204" pitchFamily="34" charset="0"/>
              </a:rPr>
              <a:t> not </a:t>
            </a:r>
            <a:r>
              <a:rPr lang="pl-PL" dirty="0" err="1">
                <a:solidFill>
                  <a:srgbClr val="FFFFFF"/>
                </a:solidFill>
                <a:ea typeface="Roboto" panose="02000000000000000000" pitchFamily="2" charset="0"/>
                <a:cs typeface="Calibri" panose="020F0502020204030204" pitchFamily="34" charset="0"/>
              </a:rPr>
              <a:t>true</a:t>
            </a:r>
            <a:r>
              <a:rPr lang="pl-PL" dirty="0">
                <a:solidFill>
                  <a:srgbClr val="FFFFFF"/>
                </a:solidFill>
                <a:ea typeface="Roboto" panose="02000000000000000000" pitchFamily="2" charset="0"/>
                <a:cs typeface="Calibri" panose="020F0502020204030204" pitchFamily="34" charset="0"/>
              </a:rPr>
              <a:t>!</a:t>
            </a:r>
          </a:p>
          <a:p>
            <a:pPr>
              <a:buClr>
                <a:schemeClr val="accent1"/>
              </a:buClr>
            </a:pPr>
            <a:r>
              <a:rPr lang="pl-PL" dirty="0" err="1">
                <a:solidFill>
                  <a:srgbClr val="FFFFFF"/>
                </a:solidFill>
                <a:ea typeface="Roboto" panose="02000000000000000000" pitchFamily="2" charset="0"/>
                <a:cs typeface="Calibri" panose="020F0502020204030204" pitchFamily="34" charset="0"/>
              </a:rPr>
              <a:t>Kubernetes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allows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all</a:t>
            </a:r>
            <a:r>
              <a:rPr lang="pl-PL" dirty="0">
                <a:solidFill>
                  <a:srgbClr val="FFFFFF"/>
                </a:solidFill>
                <a:ea typeface="Roboto" panose="02000000000000000000" pitchFamily="2" charset="0"/>
                <a:cs typeface="Calibri" panose="020F0502020204030204" pitchFamily="34" charset="0"/>
              </a:rPr>
              <a:t> of </a:t>
            </a:r>
            <a:r>
              <a:rPr lang="pl-PL" dirty="0" err="1">
                <a:solidFill>
                  <a:srgbClr val="FFFFFF"/>
                </a:solidFill>
                <a:ea typeface="Roboto" panose="02000000000000000000" pitchFamily="2" charset="0"/>
                <a:cs typeface="Calibri" panose="020F0502020204030204" pitchFamily="34" charset="0"/>
              </a:rPr>
              <a:t>these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things</a:t>
            </a:r>
            <a:r>
              <a:rPr lang="pl-PL" dirty="0">
                <a:solidFill>
                  <a:srgbClr val="FFFFFF"/>
                </a:solidFill>
                <a:ea typeface="Roboto" panose="02000000000000000000" pitchFamily="2" charset="0"/>
                <a:cs typeface="Calibri" panose="020F0502020204030204" pitchFamily="34" charset="0"/>
              </a:rPr>
              <a:t> but </a:t>
            </a:r>
            <a:r>
              <a:rPr lang="pl-PL" dirty="0" err="1">
                <a:solidFill>
                  <a:srgbClr val="FFFFFF"/>
                </a:solidFill>
                <a:ea typeface="Roboto" panose="02000000000000000000" pitchFamily="2" charset="0"/>
                <a:cs typeface="Calibri" panose="020F0502020204030204" pitchFamily="34" charset="0"/>
              </a:rPr>
              <a:t>it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doesn’t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mean</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that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it’s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done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automatically</a:t>
            </a:r>
            <a:r>
              <a:rPr lang="pl-PL" dirty="0">
                <a:solidFill>
                  <a:srgbClr val="FFFFFF"/>
                </a:solidFill>
                <a:ea typeface="Roboto" panose="02000000000000000000" pitchFamily="2" charset="0"/>
                <a:cs typeface="Calibri" panose="020F0502020204030204" pitchFamily="34" charset="0"/>
              </a:rPr>
              <a:t> </a:t>
            </a:r>
          </a:p>
          <a:p>
            <a:pPr>
              <a:buClr>
                <a:schemeClr val="accent1"/>
              </a:buClr>
            </a:pPr>
            <a:r>
              <a:rPr lang="pl-PL" dirty="0">
                <a:solidFill>
                  <a:srgbClr val="FFFFFF"/>
                </a:solidFill>
                <a:ea typeface="Roboto" panose="02000000000000000000" pitchFamily="2" charset="0"/>
                <a:cs typeface="Calibri" panose="020F0502020204030204" pitchFamily="34" charset="0"/>
              </a:rPr>
              <a:t>We </a:t>
            </a:r>
            <a:r>
              <a:rPr lang="pl-PL" dirty="0" err="1">
                <a:solidFill>
                  <a:srgbClr val="FFFFFF"/>
                </a:solidFill>
                <a:ea typeface="Roboto" panose="02000000000000000000" pitchFamily="2" charset="0"/>
                <a:cs typeface="Calibri" panose="020F0502020204030204" pitchFamily="34" charset="0"/>
              </a:rPr>
              <a:t>need</a:t>
            </a:r>
            <a:r>
              <a:rPr lang="pl-PL" dirty="0">
                <a:solidFill>
                  <a:srgbClr val="FFFFFF"/>
                </a:solidFill>
                <a:ea typeface="Roboto" panose="02000000000000000000" pitchFamily="2" charset="0"/>
                <a:cs typeface="Calibri" panose="020F0502020204030204" pitchFamily="34" charset="0"/>
              </a:rPr>
              <a:t> to re-</a:t>
            </a:r>
            <a:r>
              <a:rPr lang="pl-PL" dirty="0" err="1">
                <a:solidFill>
                  <a:srgbClr val="FFFFFF"/>
                </a:solidFill>
                <a:ea typeface="Roboto" panose="02000000000000000000" pitchFamily="2" charset="0"/>
                <a:cs typeface="Calibri" panose="020F0502020204030204" pitchFamily="34" charset="0"/>
              </a:rPr>
              <a:t>architecture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our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application</a:t>
            </a:r>
            <a:r>
              <a:rPr lang="pl-PL" dirty="0">
                <a:solidFill>
                  <a:srgbClr val="FFFFFF"/>
                </a:solidFill>
                <a:ea typeface="Roboto" panose="02000000000000000000" pitchFamily="2" charset="0"/>
                <a:cs typeface="Calibri" panose="020F0502020204030204" pitchFamily="34" charset="0"/>
              </a:rPr>
              <a:t> to be </a:t>
            </a:r>
            <a:r>
              <a:rPr lang="pl-PL" dirty="0" err="1">
                <a:solidFill>
                  <a:srgbClr val="FFFFFF"/>
                </a:solidFill>
                <a:ea typeface="Roboto" panose="02000000000000000000" pitchFamily="2" charset="0"/>
                <a:cs typeface="Calibri" panose="020F0502020204030204" pitchFamily="34" charset="0"/>
              </a:rPr>
              <a:t>cloud</a:t>
            </a:r>
            <a:r>
              <a:rPr lang="pl-PL" dirty="0">
                <a:solidFill>
                  <a:srgbClr val="FFFFFF"/>
                </a:solidFill>
                <a:ea typeface="Roboto" panose="02000000000000000000" pitchFamily="2" charset="0"/>
                <a:cs typeface="Calibri" panose="020F0502020204030204" pitchFamily="34" charset="0"/>
              </a:rPr>
              <a:t>-native / k8s </a:t>
            </a:r>
            <a:r>
              <a:rPr lang="pl-PL" dirty="0" err="1">
                <a:solidFill>
                  <a:srgbClr val="FFFFFF"/>
                </a:solidFill>
                <a:ea typeface="Roboto" panose="02000000000000000000" pitchFamily="2" charset="0"/>
                <a:cs typeface="Calibri" panose="020F0502020204030204" pitchFamily="34" charset="0"/>
              </a:rPr>
              <a:t>ready</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Usually</a:t>
            </a:r>
            <a:r>
              <a:rPr lang="pl-PL" dirty="0">
                <a:solidFill>
                  <a:srgbClr val="FFFFFF"/>
                </a:solidFill>
                <a:ea typeface="Roboto" panose="02000000000000000000" pitchFamily="2" charset="0"/>
                <a:cs typeface="Calibri" panose="020F0502020204030204" pitchFamily="34" charset="0"/>
              </a:rPr>
              <a:t> senior </a:t>
            </a:r>
            <a:r>
              <a:rPr lang="pl-PL" dirty="0" err="1">
                <a:solidFill>
                  <a:srgbClr val="FFFFFF"/>
                </a:solidFill>
                <a:ea typeface="Roboto" panose="02000000000000000000" pitchFamily="2" charset="0"/>
                <a:cs typeface="Calibri" panose="020F0502020204030204" pitchFamily="34" charset="0"/>
              </a:rPr>
              <a:t>devs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look</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like</a:t>
            </a:r>
            <a:r>
              <a:rPr lang="pl-PL" dirty="0">
                <a:solidFill>
                  <a:srgbClr val="FFFFFF"/>
                </a:solidFill>
                <a:ea typeface="Roboto" panose="02000000000000000000" pitchFamily="2" charset="0"/>
                <a:cs typeface="Calibri" panose="020F0502020204030204" pitchFamily="34" charset="0"/>
              </a:rPr>
              <a:t>:</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err="1">
                <a:solidFill>
                  <a:schemeClr val="bg1"/>
                </a:solidFill>
                <a:latin typeface="Roboto" panose="02000000000000000000" pitchFamily="2" charset="0"/>
                <a:ea typeface="Roboto" panose="02000000000000000000" pitchFamily="2" charset="0"/>
              </a:rPr>
              <a:t>That</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attitude</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leads</a:t>
            </a:r>
            <a:r>
              <a:rPr lang="pl-PL" dirty="0">
                <a:solidFill>
                  <a:schemeClr val="bg1"/>
                </a:solidFill>
                <a:latin typeface="Roboto" panose="02000000000000000000" pitchFamily="2" charset="0"/>
                <a:ea typeface="Roboto" panose="02000000000000000000" pitchFamily="2" charset="0"/>
              </a:rPr>
              <a:t> to:</a:t>
            </a:r>
          </a:p>
        </p:txBody>
      </p:sp>
    </p:spTree>
    <p:extLst>
      <p:ext uri="{BB962C8B-B14F-4D97-AF65-F5344CB8AC3E}">
        <p14:creationId xmlns:p14="http://schemas.microsoft.com/office/powerpoint/2010/main" val="80562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7931082" y="2830068"/>
            <a:ext cx="5154168" cy="1197864"/>
          </a:xfrm>
        </p:spPr>
        <p:txBody>
          <a:bodyPr vert="horz" lIns="91440" tIns="45720" rIns="91440" bIns="45720" rtlCol="0">
            <a:normAutofit/>
          </a:bodyPr>
          <a:lstStyle/>
          <a:p>
            <a:r>
              <a:rPr lang="en-US" dirty="0"/>
              <a:t>That!</a:t>
            </a:r>
          </a:p>
        </p:txBody>
      </p:sp>
      <p:pic>
        <p:nvPicPr>
          <p:cNvPr id="6" name="Content Placeholder 5" descr="A group of people sitting around a dog&#10;&#10;Description automatically generated">
            <a:extLst>
              <a:ext uri="{FF2B5EF4-FFF2-40B4-BE49-F238E27FC236}">
                <a16:creationId xmlns:a16="http://schemas.microsoft.com/office/drawing/2014/main" id="{90E28788-CB95-A94F-A3BE-245F6A0598B2}"/>
              </a:ext>
            </a:extLst>
          </p:cNvPr>
          <p:cNvPicPr>
            <a:picLocks noChangeAspect="1"/>
          </p:cNvPicPr>
          <p:nvPr/>
        </p:nvPicPr>
        <p:blipFill rotWithShape="1">
          <a:blip r:embed="rId2"/>
          <a:srcRect l="154"/>
          <a:stretch/>
        </p:blipFill>
        <p:spPr>
          <a:xfrm>
            <a:off x="0" y="-89210"/>
            <a:ext cx="6421680" cy="8014396"/>
          </a:xfrm>
          <a:prstGeom prst="rect">
            <a:avLst/>
          </a:prstGeom>
        </p:spPr>
      </p:pic>
      <p:cxnSp>
        <p:nvCxnSpPr>
          <p:cNvPr id="46" name="Straight Connector 45">
            <a:extLst>
              <a:ext uri="{FF2B5EF4-FFF2-40B4-BE49-F238E27FC236}">
                <a16:creationId xmlns:a16="http://schemas.microsoft.com/office/drawing/2014/main" id="{EDF5FE34-0A41-407A-8D94-10FCF68F1D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055940" y="826324"/>
            <a:ext cx="0" cy="914400"/>
          </a:xfrm>
          <a:prstGeom prst="line">
            <a:avLst/>
          </a:prstGeom>
          <a:ln w="190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4408618"/>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con&#10;&#10;Description automatically generated">
            <a:extLst>
              <a:ext uri="{FF2B5EF4-FFF2-40B4-BE49-F238E27FC236}">
                <a16:creationId xmlns:a16="http://schemas.microsoft.com/office/drawing/2014/main" id="{40B32CE2-429A-B44F-8657-E7D55A508E82}"/>
              </a:ext>
            </a:extLst>
          </p:cNvPr>
          <p:cNvPicPr>
            <a:picLocks noChangeAspect="1"/>
          </p:cNvPicPr>
          <p:nvPr/>
        </p:nvPicPr>
        <p:blipFill rotWithShape="1">
          <a:blip r:embed="rId2">
            <a:alphaModFix amt="50000"/>
          </a:blip>
          <a:srcRect t="22966" b="19044"/>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dirty="0" err="1">
                <a:solidFill>
                  <a:srgbClr val="FFFFFF"/>
                </a:solidFill>
                <a:latin typeface="Roboto Medium" panose="02000000000000000000" pitchFamily="2" charset="0"/>
                <a:ea typeface="Roboto Medium" panose="02000000000000000000" pitchFamily="2" charset="0"/>
              </a:rPr>
              <a:t>Kubernetes</a:t>
            </a:r>
            <a:r>
              <a:rPr lang="pl-PL" dirty="0">
                <a:solidFill>
                  <a:srgbClr val="FFFFFF"/>
                </a:solidFill>
                <a:latin typeface="Roboto Medium" panose="02000000000000000000" pitchFamily="2" charset="0"/>
                <a:ea typeface="Roboto Medium" panose="02000000000000000000" pitchFamily="2" charset="0"/>
              </a:rPr>
              <a:t> </a:t>
            </a:r>
            <a:r>
              <a:rPr lang="pl-PL" dirty="0" err="1">
                <a:solidFill>
                  <a:srgbClr val="FFFFFF"/>
                </a:solidFill>
                <a:latin typeface="Roboto Medium" panose="02000000000000000000" pitchFamily="2" charset="0"/>
                <a:ea typeface="Roboto Medium" panose="02000000000000000000" pitchFamily="2" charset="0"/>
              </a:rPr>
              <a:t>Killer</a:t>
            </a:r>
            <a:r>
              <a:rPr lang="pl-PL" dirty="0">
                <a:solidFill>
                  <a:srgbClr val="FFFFFF"/>
                </a:solidFill>
                <a:latin typeface="Roboto Medium" panose="02000000000000000000" pitchFamily="2" charset="0"/>
                <a:ea typeface="Roboto Medium" panose="02000000000000000000" pitchFamily="2" charset="0"/>
              </a:rPr>
              <a:t> </a:t>
            </a:r>
            <a:r>
              <a:rPr lang="pl-PL" dirty="0" err="1">
                <a:solidFill>
                  <a:srgbClr val="FFFFFF"/>
                </a:solidFill>
                <a:latin typeface="Roboto Medium" panose="02000000000000000000" pitchFamily="2" charset="0"/>
                <a:ea typeface="Roboto Medium" panose="02000000000000000000" pitchFamily="2" charset="0"/>
              </a:rPr>
              <a:t>Features</a:t>
            </a:r>
            <a:endParaRPr lang="pl-PL" dirty="0">
              <a:solidFill>
                <a:srgbClr val="FFFFFF"/>
              </a:solidFill>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3390126998"/>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r>
              <a:rPr lang="pl-PL" dirty="0" err="1">
                <a:solidFill>
                  <a:srgbClr val="FFFFFF"/>
                </a:solidFill>
                <a:ea typeface="Roboto" panose="02000000000000000000" pitchFamily="2" charset="0"/>
                <a:cs typeface="Calibri" panose="020F0502020204030204" pitchFamily="34" charset="0"/>
              </a:rPr>
              <a:t>You</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can</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based</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scaling</a:t>
            </a:r>
            <a:r>
              <a:rPr lang="pl-PL" dirty="0">
                <a:solidFill>
                  <a:srgbClr val="FFFFFF"/>
                </a:solidFill>
                <a:ea typeface="Roboto" panose="02000000000000000000" pitchFamily="2" charset="0"/>
                <a:cs typeface="Calibri" panose="020F0502020204030204" pitchFamily="34" charset="0"/>
              </a:rPr>
              <a:t> on CPU, </a:t>
            </a:r>
            <a:r>
              <a:rPr lang="pl-PL" dirty="0" err="1">
                <a:solidFill>
                  <a:srgbClr val="FFFFFF"/>
                </a:solidFill>
                <a:ea typeface="Roboto" panose="02000000000000000000" pitchFamily="2" charset="0"/>
                <a:cs typeface="Calibri" panose="020F0502020204030204" pitchFamily="34" charset="0"/>
              </a:rPr>
              <a:t>Mem</a:t>
            </a:r>
            <a:r>
              <a:rPr lang="pl-PL" dirty="0">
                <a:solidFill>
                  <a:srgbClr val="FFFFFF"/>
                </a:solidFill>
                <a:ea typeface="Roboto" panose="02000000000000000000" pitchFamily="2" charset="0"/>
                <a:cs typeface="Calibri" panose="020F0502020204030204" pitchFamily="34" charset="0"/>
              </a:rPr>
              <a:t>, but </a:t>
            </a:r>
            <a:r>
              <a:rPr lang="pl-PL" dirty="0" err="1">
                <a:solidFill>
                  <a:srgbClr val="FFFFFF"/>
                </a:solidFill>
                <a:ea typeface="Roboto" panose="02000000000000000000" pitchFamily="2" charset="0"/>
                <a:cs typeface="Calibri" panose="020F0502020204030204" pitchFamily="34" charset="0"/>
              </a:rPr>
              <a:t>it’s</a:t>
            </a:r>
            <a:r>
              <a:rPr lang="pl-PL" dirty="0">
                <a:solidFill>
                  <a:srgbClr val="FFFFFF"/>
                </a:solidFill>
                <a:ea typeface="Roboto" panose="02000000000000000000" pitchFamily="2" charset="0"/>
                <a:cs typeface="Calibri" panose="020F0502020204030204" pitchFamily="34" charset="0"/>
              </a:rPr>
              <a:t> not </a:t>
            </a:r>
            <a:r>
              <a:rPr lang="pl-PL" dirty="0" err="1">
                <a:solidFill>
                  <a:srgbClr val="FFFFFF"/>
                </a:solidFill>
                <a:ea typeface="Roboto" panose="02000000000000000000" pitchFamily="2" charset="0"/>
                <a:cs typeface="Calibri" panose="020F0502020204030204" pitchFamily="34" charset="0"/>
              </a:rPr>
              <a:t>very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accurate</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Probably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Prometheus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integration</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would</a:t>
            </a:r>
            <a:r>
              <a:rPr lang="pl-PL" dirty="0">
                <a:solidFill>
                  <a:srgbClr val="FFFFFF"/>
                </a:solidFill>
                <a:ea typeface="Roboto" panose="02000000000000000000" pitchFamily="2" charset="0"/>
                <a:cs typeface="Calibri" panose="020F0502020204030204" pitchFamily="34" charset="0"/>
              </a:rPr>
              <a:t> be nice</a:t>
            </a:r>
          </a:p>
          <a:p>
            <a:pPr>
              <a:buClr>
                <a:schemeClr val="accent1"/>
              </a:buClr>
            </a:pPr>
            <a:r>
              <a:rPr lang="pl-PL" dirty="0">
                <a:solidFill>
                  <a:srgbClr val="FFFFFF"/>
                </a:solidFill>
                <a:ea typeface="Roboto" panose="02000000000000000000" pitchFamily="2" charset="0"/>
                <a:cs typeface="Calibri" panose="020F0502020204030204" pitchFamily="34" charset="0"/>
              </a:rPr>
              <a:t>Both – in K8s and </a:t>
            </a:r>
            <a:r>
              <a:rPr lang="pl-PL" dirty="0" err="1">
                <a:solidFill>
                  <a:srgbClr val="FFFFFF"/>
                </a:solidFill>
                <a:ea typeface="Roboto" panose="02000000000000000000" pitchFamily="2" charset="0"/>
                <a:cs typeface="Calibri" panose="020F0502020204030204" pitchFamily="34" charset="0"/>
              </a:rPr>
              <a:t>inside</a:t>
            </a:r>
            <a:r>
              <a:rPr lang="pl-PL" dirty="0">
                <a:solidFill>
                  <a:srgbClr val="FFFFFF"/>
                </a:solidFill>
                <a:ea typeface="Roboto" panose="02000000000000000000" pitchFamily="2" charset="0"/>
                <a:cs typeface="Calibri" panose="020F0502020204030204" pitchFamily="34" charset="0"/>
              </a:rPr>
              <a:t> of </a:t>
            </a:r>
            <a:r>
              <a:rPr lang="pl-PL" dirty="0" err="1">
                <a:solidFill>
                  <a:srgbClr val="FFFFFF"/>
                </a:solidFill>
                <a:ea typeface="Roboto" panose="02000000000000000000" pitchFamily="2" charset="0"/>
                <a:cs typeface="Calibri" panose="020F0502020204030204" pitchFamily="34" charset="0"/>
              </a:rPr>
              <a:t>your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application</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You</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need</a:t>
            </a:r>
            <a:r>
              <a:rPr lang="pl-PL" dirty="0">
                <a:solidFill>
                  <a:srgbClr val="FFFFFF"/>
                </a:solidFill>
                <a:ea typeface="Roboto" panose="02000000000000000000" pitchFamily="2" charset="0"/>
                <a:cs typeface="Calibri" panose="020F0502020204030204" pitchFamily="34" charset="0"/>
              </a:rPr>
              <a:t> to be </a:t>
            </a:r>
            <a:r>
              <a:rPr lang="pl-PL" dirty="0" err="1">
                <a:solidFill>
                  <a:srgbClr val="FFFFFF"/>
                </a:solidFill>
                <a:ea typeface="Roboto" panose="02000000000000000000" pitchFamily="2" charset="0"/>
                <a:cs typeface="Calibri" panose="020F0502020204030204" pitchFamily="34" charset="0"/>
              </a:rPr>
              <a:t>aware</a:t>
            </a:r>
            <a:r>
              <a:rPr lang="pl-PL" dirty="0">
                <a:solidFill>
                  <a:srgbClr val="FFFFFF"/>
                </a:solidFill>
                <a:ea typeface="Roboto" panose="02000000000000000000" pitchFamily="2" charset="0"/>
                <a:cs typeface="Calibri" panose="020F0502020204030204" pitchFamily="34" charset="0"/>
              </a:rPr>
              <a:t> of </a:t>
            </a:r>
            <a:r>
              <a:rPr lang="pl-PL" dirty="0" err="1">
                <a:solidFill>
                  <a:srgbClr val="FFFFFF"/>
                </a:solidFill>
                <a:ea typeface="Roboto" panose="02000000000000000000" pitchFamily="2" charset="0"/>
                <a:cs typeface="Calibri" panose="020F0502020204030204" pitchFamily="34" charset="0"/>
              </a:rPr>
              <a:t>cooldown</a:t>
            </a:r>
            <a:r>
              <a:rPr lang="pl-PL" dirty="0">
                <a:solidFill>
                  <a:srgbClr val="FFFFFF"/>
                </a:solidFill>
                <a:ea typeface="Roboto" panose="02000000000000000000" pitchFamily="2" charset="0"/>
                <a:cs typeface="Calibri" panose="020F0502020204030204" pitchFamily="34" charset="0"/>
              </a:rPr>
              <a:t>/</a:t>
            </a:r>
            <a:r>
              <a:rPr lang="pl-PL" dirty="0" err="1">
                <a:solidFill>
                  <a:srgbClr val="FFFFFF"/>
                </a:solidFill>
                <a:ea typeface="Roboto" panose="02000000000000000000" pitchFamily="2" charset="0"/>
                <a:cs typeface="Calibri" panose="020F0502020204030204" pitchFamily="34" charset="0"/>
              </a:rPr>
              <a:t>delay</a:t>
            </a:r>
            <a:r>
              <a:rPr lang="pl-PL" dirty="0">
                <a:solidFill>
                  <a:srgbClr val="FFFFFF"/>
                </a:solidFill>
                <a:ea typeface="Roboto" panose="02000000000000000000" pitchFamily="2" charset="0"/>
                <a:cs typeface="Calibri" panose="020F0502020204030204" pitchFamily="34" charset="0"/>
              </a:rPr>
              <a:t>/</a:t>
            </a:r>
            <a:r>
              <a:rPr lang="pl-PL" dirty="0" err="1">
                <a:solidFill>
                  <a:srgbClr val="FFFFFF"/>
                </a:solidFill>
                <a:ea typeface="Roboto" panose="02000000000000000000" pitchFamily="2" charset="0"/>
                <a:cs typeface="Calibri" panose="020F0502020204030204" pitchFamily="34" charset="0"/>
              </a:rPr>
              <a:t>scalingPolicies</a:t>
            </a:r>
            <a:r>
              <a:rPr lang="pl-PL" dirty="0">
                <a:solidFill>
                  <a:srgbClr val="FFFFFF"/>
                </a:solidFill>
                <a:ea typeface="Roboto" panose="02000000000000000000" pitchFamily="2" charset="0"/>
                <a:cs typeface="Calibri" panose="020F0502020204030204" pitchFamily="34" charset="0"/>
              </a:rPr>
              <a:t>/</a:t>
            </a:r>
            <a:r>
              <a:rPr lang="pl-PL" dirty="0" err="1">
                <a:solidFill>
                  <a:srgbClr val="FFFFFF"/>
                </a:solidFill>
                <a:ea typeface="Roboto" panose="02000000000000000000" pitchFamily="2" charset="0"/>
                <a:cs typeface="Calibri" panose="020F0502020204030204" pitchFamily="34" charset="0"/>
              </a:rPr>
              <a:t>StabilizationWindow</a:t>
            </a:r>
            <a:r>
              <a:rPr lang="pl-PL" dirty="0">
                <a:solidFill>
                  <a:srgbClr val="FFFFFF"/>
                </a:solidFill>
                <a:ea typeface="Roboto" panose="02000000000000000000" pitchFamily="2" charset="0"/>
                <a:cs typeface="Calibri" panose="020F0502020204030204" pitchFamily="34" charset="0"/>
              </a:rPr>
              <a:t> – in </a:t>
            </a:r>
            <a:r>
              <a:rPr lang="pl-PL" dirty="0" err="1">
                <a:solidFill>
                  <a:srgbClr val="FFFFFF"/>
                </a:solidFill>
                <a:ea typeface="Roboto" panose="02000000000000000000" pitchFamily="2" charset="0"/>
                <a:cs typeface="Calibri" panose="020F0502020204030204" pitchFamily="34" charset="0"/>
              </a:rPr>
              <a:t>many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cases</a:t>
            </a:r>
            <a:r>
              <a:rPr lang="pl-PL" dirty="0">
                <a:solidFill>
                  <a:srgbClr val="FFFFFF"/>
                </a:solidFill>
                <a:ea typeface="Roboto" panose="02000000000000000000" pitchFamily="2" charset="0"/>
                <a:cs typeface="Calibri" panose="020F0502020204030204" pitchFamily="34" charset="0"/>
              </a:rPr>
              <a:t> pod </a:t>
            </a:r>
            <a:r>
              <a:rPr lang="pl-PL" dirty="0" err="1">
                <a:solidFill>
                  <a:srgbClr val="FFFFFF"/>
                </a:solidFill>
                <a:ea typeface="Roboto" panose="02000000000000000000" pitchFamily="2" charset="0"/>
                <a:cs typeface="Calibri" panose="020F0502020204030204" pitchFamily="34" charset="0"/>
              </a:rPr>
              <a:t>scale-up</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is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too</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late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or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scale</a:t>
            </a:r>
            <a:r>
              <a:rPr lang="pl-PL" dirty="0">
                <a:solidFill>
                  <a:srgbClr val="FFFFFF"/>
                </a:solidFill>
                <a:ea typeface="Roboto" panose="02000000000000000000" pitchFamily="2" charset="0"/>
                <a:cs typeface="Calibri" panose="020F0502020204030204" pitchFamily="34" charset="0"/>
              </a:rPr>
              <a:t> down </a:t>
            </a:r>
            <a:r>
              <a:rPr lang="pl-PL" dirty="0" err="1">
                <a:solidFill>
                  <a:srgbClr val="FFFFFF"/>
                </a:solidFill>
                <a:ea typeface="Roboto" panose="02000000000000000000" pitchFamily="2" charset="0"/>
                <a:cs typeface="Calibri" panose="020F0502020204030204" pitchFamily="34" charset="0"/>
              </a:rPr>
              <a:t>too</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quickly</a:t>
            </a:r>
            <a:r>
              <a:rPr lang="pl-PL" dirty="0">
                <a:solidFill>
                  <a:srgbClr val="FFFFFF"/>
                </a:solidFill>
                <a:ea typeface="Roboto" panose="02000000000000000000" pitchFamily="2" charset="0"/>
                <a:cs typeface="Calibri" panose="020F0502020204030204" pitchFamily="34" charset="0"/>
              </a:rPr>
              <a:t> </a:t>
            </a:r>
          </a:p>
          <a:p>
            <a:pPr>
              <a:buClr>
                <a:schemeClr val="accent1"/>
              </a:buClr>
            </a:pPr>
            <a:r>
              <a:rPr lang="pl-PL" dirty="0" err="1">
                <a:solidFill>
                  <a:srgbClr val="FFFFFF"/>
                </a:solidFill>
                <a:ea typeface="Roboto" panose="02000000000000000000" pitchFamily="2" charset="0"/>
                <a:cs typeface="Calibri" panose="020F0502020204030204" pitchFamily="34" charset="0"/>
              </a:rPr>
              <a:t>It’s</a:t>
            </a:r>
            <a:r>
              <a:rPr lang="pl-PL" dirty="0">
                <a:solidFill>
                  <a:srgbClr val="FFFFFF"/>
                </a:solidFill>
                <a:ea typeface="Roboto" panose="02000000000000000000" pitchFamily="2" charset="0"/>
                <a:cs typeface="Calibri" panose="020F0502020204030204" pitchFamily="34" charset="0"/>
              </a:rPr>
              <a:t> big challenge to </a:t>
            </a:r>
            <a:r>
              <a:rPr lang="pl-PL" dirty="0" err="1">
                <a:solidFill>
                  <a:srgbClr val="FFFFFF"/>
                </a:solidFill>
                <a:ea typeface="Roboto" panose="02000000000000000000" pitchFamily="2" charset="0"/>
                <a:cs typeface="Calibri" panose="020F0502020204030204" pitchFamily="34" charset="0"/>
              </a:rPr>
              <a:t>tune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your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cluster</a:t>
            </a:r>
            <a:r>
              <a:rPr lang="pl-PL" dirty="0">
                <a:solidFill>
                  <a:srgbClr val="FFFFFF"/>
                </a:solidFill>
                <a:ea typeface="Roboto" panose="02000000000000000000" pitchFamily="2" charset="0"/>
                <a:cs typeface="Calibri" panose="020F0502020204030204" pitchFamily="34" charset="0"/>
              </a:rPr>
              <a:t> for </a:t>
            </a:r>
            <a:r>
              <a:rPr lang="pl-PL" dirty="0" err="1">
                <a:solidFill>
                  <a:srgbClr val="FFFFFF"/>
                </a:solidFill>
                <a:ea typeface="Roboto" panose="02000000000000000000" pitchFamily="2" charset="0"/>
                <a:cs typeface="Calibri" panose="020F0502020204030204" pitchFamily="34" charset="0"/>
              </a:rPr>
              <a:t>pods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autoscaling</a:t>
            </a:r>
            <a:endParaRPr lang="pl-PL" dirty="0">
              <a:solidFill>
                <a:srgbClr val="FFFFFF"/>
              </a:solidFill>
              <a:ea typeface="Roboto" panose="02000000000000000000" pitchFamily="2" charset="0"/>
              <a:cs typeface="Calibri" panose="020F0502020204030204" pitchFamily="34" charset="0"/>
            </a:endParaRPr>
          </a:p>
          <a:p>
            <a:pPr>
              <a:buClr>
                <a:schemeClr val="accent1"/>
              </a:buClr>
            </a:pPr>
            <a:endParaRPr lang="pl-PL" dirty="0">
              <a:solidFill>
                <a:srgbClr val="FFFFFF"/>
              </a:solidFill>
              <a:ea typeface="Roboto" panose="02000000000000000000" pitchFamily="2" charset="0"/>
              <a:cs typeface="Calibri" panose="020F0502020204030204" pitchFamily="34"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err="1">
                <a:solidFill>
                  <a:schemeClr val="bg1"/>
                </a:solidFill>
                <a:latin typeface="Roboto" panose="02000000000000000000" pitchFamily="2" charset="0"/>
                <a:ea typeface="Roboto" panose="02000000000000000000" pitchFamily="2" charset="0"/>
              </a:rPr>
              <a:t>Pods</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autoscaling</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61458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r>
              <a:rPr lang="pl-PL" dirty="0" err="1">
                <a:solidFill>
                  <a:srgbClr val="FFFFFF"/>
                </a:solidFill>
                <a:ea typeface="Roboto" panose="02000000000000000000" pitchFamily="2" charset="0"/>
                <a:cs typeface="Calibri" panose="020F0502020204030204" pitchFamily="34" charset="0"/>
              </a:rPr>
              <a:t>You</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need</a:t>
            </a:r>
            <a:r>
              <a:rPr lang="pl-PL" dirty="0">
                <a:solidFill>
                  <a:srgbClr val="FFFFFF"/>
                </a:solidFill>
                <a:ea typeface="Roboto" panose="02000000000000000000" pitchFamily="2" charset="0"/>
                <a:cs typeface="Calibri" panose="020F0502020204030204" pitchFamily="34" charset="0"/>
              </a:rPr>
              <a:t> to </a:t>
            </a:r>
            <a:r>
              <a:rPr lang="pl-PL" dirty="0" err="1">
                <a:solidFill>
                  <a:srgbClr val="FFFFFF"/>
                </a:solidFill>
                <a:ea typeface="Roboto" panose="02000000000000000000" pitchFamily="2" charset="0"/>
                <a:cs typeface="Calibri" panose="020F0502020204030204" pitchFamily="34" charset="0"/>
              </a:rPr>
              <a:t>have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proper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signals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catching</a:t>
            </a:r>
            <a:r>
              <a:rPr lang="pl-PL" dirty="0">
                <a:solidFill>
                  <a:srgbClr val="FFFFFF"/>
                </a:solidFill>
                <a:ea typeface="Roboto" panose="02000000000000000000" pitchFamily="2" charset="0"/>
                <a:cs typeface="Calibri" panose="020F0502020204030204" pitchFamily="34" charset="0"/>
              </a:rPr>
              <a:t> in </a:t>
            </a:r>
            <a:r>
              <a:rPr lang="pl-PL" dirty="0" err="1">
                <a:solidFill>
                  <a:srgbClr val="FFFFFF"/>
                </a:solidFill>
                <a:ea typeface="Roboto" panose="02000000000000000000" pitchFamily="2" charset="0"/>
                <a:cs typeface="Calibri" panose="020F0502020204030204" pitchFamily="34" charset="0"/>
              </a:rPr>
              <a:t>containers</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You</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need</a:t>
            </a:r>
            <a:r>
              <a:rPr lang="pl-PL" dirty="0">
                <a:solidFill>
                  <a:srgbClr val="FFFFFF"/>
                </a:solidFill>
                <a:ea typeface="Roboto" panose="02000000000000000000" pitchFamily="2" charset="0"/>
                <a:cs typeface="Calibri" panose="020F0502020204030204" pitchFamily="34" charset="0"/>
              </a:rPr>
              <a:t> to </a:t>
            </a:r>
            <a:r>
              <a:rPr lang="pl-PL" dirty="0" err="1">
                <a:solidFill>
                  <a:srgbClr val="FFFFFF"/>
                </a:solidFill>
                <a:ea typeface="Roboto" panose="02000000000000000000" pitchFamily="2" charset="0"/>
                <a:cs typeface="Calibri" panose="020F0502020204030204" pitchFamily="34" charset="0"/>
              </a:rPr>
              <a:t>implement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graceful</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shutdown</a:t>
            </a:r>
            <a:endParaRPr lang="pl-PL" dirty="0">
              <a:solidFill>
                <a:srgbClr val="FFFFFF"/>
              </a:solidFill>
              <a:ea typeface="Roboto" panose="02000000000000000000" pitchFamily="2" charset="0"/>
              <a:cs typeface="Calibri" panose="020F0502020204030204" pitchFamily="34" charset="0"/>
            </a:endParaRPr>
          </a:p>
          <a:p>
            <a:pPr lvl="1">
              <a:buClr>
                <a:schemeClr val="accent1"/>
              </a:buClr>
            </a:pPr>
            <a:r>
              <a:rPr lang="pl-PL" dirty="0" err="1">
                <a:solidFill>
                  <a:srgbClr val="FFFFFF"/>
                </a:solidFill>
                <a:ea typeface="Roboto" panose="02000000000000000000" pitchFamily="2" charset="0"/>
                <a:cs typeface="Calibri" panose="020F0502020204030204" pitchFamily="34" charset="0"/>
              </a:rPr>
              <a:t>You</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need</a:t>
            </a:r>
            <a:r>
              <a:rPr lang="pl-PL" dirty="0">
                <a:solidFill>
                  <a:srgbClr val="FFFFFF"/>
                </a:solidFill>
                <a:ea typeface="Roboto" panose="02000000000000000000" pitchFamily="2" charset="0"/>
                <a:cs typeface="Calibri" panose="020F0502020204030204" pitchFamily="34" charset="0"/>
              </a:rPr>
              <a:t> to </a:t>
            </a:r>
            <a:r>
              <a:rPr lang="pl-PL" dirty="0" err="1">
                <a:solidFill>
                  <a:srgbClr val="FFFFFF"/>
                </a:solidFill>
                <a:ea typeface="Roboto" panose="02000000000000000000" pitchFamily="2" charset="0"/>
                <a:cs typeface="Calibri" panose="020F0502020204030204" pitchFamily="34" charset="0"/>
              </a:rPr>
              <a:t>drain</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all</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ongoing</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requests</a:t>
            </a:r>
            <a:endParaRPr lang="pl-PL" dirty="0">
              <a:solidFill>
                <a:srgbClr val="FFFFFF"/>
              </a:solidFill>
              <a:ea typeface="Roboto" panose="02000000000000000000" pitchFamily="2" charset="0"/>
              <a:cs typeface="Calibri" panose="020F0502020204030204" pitchFamily="34" charset="0"/>
            </a:endParaRPr>
          </a:p>
          <a:p>
            <a:pPr lvl="1">
              <a:buClr>
                <a:schemeClr val="accent1"/>
              </a:buClr>
            </a:pPr>
            <a:r>
              <a:rPr lang="pl-PL" dirty="0" err="1">
                <a:solidFill>
                  <a:srgbClr val="FFFFFF"/>
                </a:solidFill>
                <a:ea typeface="Roboto" panose="02000000000000000000" pitchFamily="2" charset="0"/>
                <a:cs typeface="Calibri" panose="020F0502020204030204" pitchFamily="34" charset="0"/>
              </a:rPr>
              <a:t>You</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need</a:t>
            </a:r>
            <a:r>
              <a:rPr lang="pl-PL" dirty="0">
                <a:solidFill>
                  <a:srgbClr val="FFFFFF"/>
                </a:solidFill>
                <a:ea typeface="Roboto" panose="02000000000000000000" pitchFamily="2" charset="0"/>
                <a:cs typeface="Calibri" panose="020F0502020204030204" pitchFamily="34" charset="0"/>
              </a:rPr>
              <a:t> to stop </a:t>
            </a:r>
            <a:r>
              <a:rPr lang="pl-PL" dirty="0" err="1">
                <a:solidFill>
                  <a:srgbClr val="FFFFFF"/>
                </a:solidFill>
                <a:ea typeface="Roboto" panose="02000000000000000000" pitchFamily="2" charset="0"/>
                <a:cs typeface="Calibri" panose="020F0502020204030204" pitchFamily="34" charset="0"/>
              </a:rPr>
              <a:t>accepting</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new</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ones</a:t>
            </a:r>
            <a:endParaRPr lang="pl-PL" dirty="0">
              <a:solidFill>
                <a:srgbClr val="FFFFFF"/>
              </a:solidFill>
              <a:ea typeface="Roboto" panose="02000000000000000000" pitchFamily="2" charset="0"/>
              <a:cs typeface="Calibri" panose="020F0502020204030204" pitchFamily="34" charset="0"/>
            </a:endParaRPr>
          </a:p>
          <a:p>
            <a:pPr lvl="1">
              <a:buClr>
                <a:schemeClr val="accent1"/>
              </a:buClr>
            </a:pPr>
            <a:r>
              <a:rPr lang="pl-PL" dirty="0">
                <a:solidFill>
                  <a:srgbClr val="FFFFFF"/>
                </a:solidFill>
                <a:ea typeface="Roboto" panose="02000000000000000000" pitchFamily="2" charset="0"/>
                <a:cs typeface="Calibri" panose="020F0502020204030204" pitchFamily="34" charset="0"/>
              </a:rPr>
              <a:t>And </a:t>
            </a:r>
            <a:r>
              <a:rPr lang="pl-PL" dirty="0" err="1">
                <a:solidFill>
                  <a:srgbClr val="FFFFFF"/>
                </a:solidFill>
                <a:ea typeface="Roboto" panose="02000000000000000000" pitchFamily="2" charset="0"/>
                <a:cs typeface="Calibri" panose="020F0502020204030204" pitchFamily="34" charset="0"/>
              </a:rPr>
              <a:t>add</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some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sleep</a:t>
            </a:r>
            <a:r>
              <a:rPr lang="pl-PL" dirty="0">
                <a:solidFill>
                  <a:srgbClr val="FFFFFF"/>
                </a:solidFill>
                <a:ea typeface="Roboto" panose="02000000000000000000" pitchFamily="2" charset="0"/>
                <a:cs typeface="Calibri" panose="020F0502020204030204" pitchFamily="34" charset="0"/>
              </a:rPr>
              <a:t> to be </a:t>
            </a:r>
            <a:r>
              <a:rPr lang="pl-PL" dirty="0" err="1">
                <a:solidFill>
                  <a:srgbClr val="FFFFFF"/>
                </a:solidFill>
                <a:ea typeface="Roboto" panose="02000000000000000000" pitchFamily="2" charset="0"/>
                <a:cs typeface="Calibri" panose="020F0502020204030204" pitchFamily="34" charset="0"/>
              </a:rPr>
              <a:t>sure</a:t>
            </a:r>
            <a:r>
              <a:rPr lang="pl-PL" dirty="0">
                <a:solidFill>
                  <a:srgbClr val="FFFFFF"/>
                </a:solidFill>
                <a:ea typeface="Roboto" panose="02000000000000000000" pitchFamily="2" charset="0"/>
                <a:cs typeface="Calibri" panose="020F0502020204030204" pitchFamily="34" charset="0"/>
              </a:rPr>
              <a:t> in 100% : )</a:t>
            </a:r>
          </a:p>
          <a:p>
            <a:pPr>
              <a:buClr>
                <a:schemeClr val="accent1"/>
              </a:buClr>
            </a:pPr>
            <a:r>
              <a:rPr lang="pl-PL" dirty="0">
                <a:solidFill>
                  <a:srgbClr val="FFFFFF"/>
                </a:solidFill>
                <a:ea typeface="Roboto" panose="02000000000000000000" pitchFamily="2" charset="0"/>
                <a:cs typeface="Calibri" panose="020F0502020204030204" pitchFamily="34" charset="0"/>
              </a:rPr>
              <a:t>How </a:t>
            </a:r>
            <a:r>
              <a:rPr lang="pl-PL" dirty="0" err="1">
                <a:solidFill>
                  <a:srgbClr val="FFFFFF"/>
                </a:solidFill>
                <a:ea typeface="Roboto" panose="02000000000000000000" pitchFamily="2" charset="0"/>
                <a:cs typeface="Calibri" panose="020F0502020204030204" pitchFamily="34" charset="0"/>
              </a:rPr>
              <a:t>about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migration</a:t>
            </a:r>
            <a:r>
              <a:rPr lang="pl-PL" dirty="0">
                <a:solidFill>
                  <a:srgbClr val="FFFFFF"/>
                </a:solidFill>
                <a:ea typeface="Roboto" panose="02000000000000000000" pitchFamily="2" charset="0"/>
                <a:cs typeface="Calibri" panose="020F0502020204030204" pitchFamily="34" charset="0"/>
              </a:rPr>
              <a:t> of DB?</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a:solidFill>
                  <a:schemeClr val="bg1"/>
                </a:solidFill>
                <a:latin typeface="Roboto" panose="02000000000000000000" pitchFamily="2" charset="0"/>
                <a:ea typeface="Roboto" panose="02000000000000000000" pitchFamily="2" charset="0"/>
              </a:rPr>
              <a:t>Zero </a:t>
            </a:r>
            <a:r>
              <a:rPr lang="pl-PL" dirty="0" err="1">
                <a:solidFill>
                  <a:schemeClr val="bg1"/>
                </a:solidFill>
                <a:latin typeface="Roboto" panose="02000000000000000000" pitchFamily="2" charset="0"/>
                <a:ea typeface="Roboto" panose="02000000000000000000" pitchFamily="2" charset="0"/>
              </a:rPr>
              <a:t>Downtime</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Deployments</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10418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r>
              <a:rPr lang="pl-PL" dirty="0">
                <a:solidFill>
                  <a:srgbClr val="FFFFFF"/>
                </a:solidFill>
                <a:ea typeface="Roboto" panose="02000000000000000000" pitchFamily="2" charset="0"/>
                <a:cs typeface="Calibri" panose="020F0502020204030204" pitchFamily="34" charset="0"/>
              </a:rPr>
              <a:t>At </a:t>
            </a:r>
            <a:r>
              <a:rPr lang="pl-PL" dirty="0" err="1">
                <a:solidFill>
                  <a:srgbClr val="FFFFFF"/>
                </a:solidFill>
                <a:ea typeface="Roboto" panose="02000000000000000000" pitchFamily="2" charset="0"/>
                <a:cs typeface="Calibri" panose="020F0502020204030204" pitchFamily="34" charset="0"/>
              </a:rPr>
              <a:t>least</a:t>
            </a:r>
            <a:r>
              <a:rPr lang="pl-PL" dirty="0">
                <a:solidFill>
                  <a:srgbClr val="FFFFFF"/>
                </a:solidFill>
                <a:ea typeface="Roboto" panose="02000000000000000000" pitchFamily="2" charset="0"/>
                <a:cs typeface="Calibri" panose="020F0502020204030204" pitchFamily="34" charset="0"/>
              </a:rPr>
              <a:t> 3 </a:t>
            </a:r>
            <a:r>
              <a:rPr lang="pl-PL" dirty="0" err="1">
                <a:solidFill>
                  <a:srgbClr val="FFFFFF"/>
                </a:solidFill>
                <a:ea typeface="Roboto" panose="02000000000000000000" pitchFamily="2" charset="0"/>
                <a:cs typeface="Calibri" panose="020F0502020204030204" pitchFamily="34" charset="0"/>
              </a:rPr>
              <a:t>nodes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just</a:t>
            </a:r>
            <a:r>
              <a:rPr lang="pl-PL" dirty="0">
                <a:solidFill>
                  <a:srgbClr val="FFFFFF"/>
                </a:solidFill>
                <a:ea typeface="Roboto" panose="02000000000000000000" pitchFamily="2" charset="0"/>
                <a:cs typeface="Calibri" panose="020F0502020204030204" pitchFamily="34" charset="0"/>
              </a:rPr>
              <a:t> for </a:t>
            </a:r>
            <a:r>
              <a:rPr lang="pl-PL" dirty="0" err="1">
                <a:solidFill>
                  <a:srgbClr val="FFFFFF"/>
                </a:solidFill>
                <a:ea typeface="Roboto" panose="02000000000000000000" pitchFamily="2" charset="0"/>
                <a:cs typeface="Calibri" panose="020F0502020204030204" pitchFamily="34" charset="0"/>
              </a:rPr>
              <a:t>masters</a:t>
            </a:r>
            <a:r>
              <a:rPr lang="pl-PL" dirty="0">
                <a:solidFill>
                  <a:srgbClr val="FFFFFF"/>
                </a:solidFill>
                <a:ea typeface="Roboto" panose="02000000000000000000" pitchFamily="2" charset="0"/>
                <a:cs typeface="Calibri" panose="020F0502020204030204" pitchFamily="34" charset="0"/>
              </a:rPr>
              <a:t>(</a:t>
            </a:r>
            <a:r>
              <a:rPr lang="pl-PL" dirty="0" err="1">
                <a:solidFill>
                  <a:srgbClr val="FFFFFF"/>
                </a:solidFill>
                <a:ea typeface="Roboto" panose="02000000000000000000" pitchFamily="2" charset="0"/>
                <a:cs typeface="Calibri" panose="020F0502020204030204" pitchFamily="34" charset="0"/>
              </a:rPr>
              <a:t>controlplane</a:t>
            </a:r>
            <a:r>
              <a:rPr lang="pl-PL" dirty="0">
                <a:solidFill>
                  <a:srgbClr val="FFFFFF"/>
                </a:solidFill>
                <a:ea typeface="Roboto" panose="02000000000000000000" pitchFamily="2" charset="0"/>
                <a:cs typeface="Calibri" panose="020F0502020204030204" pitchFamily="34" charset="0"/>
              </a:rPr>
              <a:t>) – </a:t>
            </a:r>
            <a:r>
              <a:rPr lang="pl-PL" dirty="0" err="1">
                <a:solidFill>
                  <a:srgbClr val="FFFFFF"/>
                </a:solidFill>
                <a:ea typeface="Roboto" panose="02000000000000000000" pitchFamily="2" charset="0"/>
                <a:cs typeface="Calibri" panose="020F0502020204030204" pitchFamily="34" charset="0"/>
              </a:rPr>
              <a:t>quite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expensive</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a:solidFill>
                  <a:srgbClr val="FFFFFF"/>
                </a:solidFill>
                <a:ea typeface="Roboto" panose="02000000000000000000" pitchFamily="2" charset="0"/>
                <a:cs typeface="Calibri" panose="020F0502020204030204" pitchFamily="34" charset="0"/>
              </a:rPr>
              <a:t>In </a:t>
            </a:r>
            <a:r>
              <a:rPr lang="pl-PL" dirty="0" err="1">
                <a:solidFill>
                  <a:srgbClr val="FFFFFF"/>
                </a:solidFill>
                <a:ea typeface="Roboto" panose="02000000000000000000" pitchFamily="2" charset="0"/>
                <a:cs typeface="Calibri" panose="020F0502020204030204" pitchFamily="34" charset="0"/>
              </a:rPr>
              <a:t>many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cases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clusters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are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heterogeneous</a:t>
            </a:r>
            <a:r>
              <a:rPr lang="pl-PL" dirty="0">
                <a:solidFill>
                  <a:srgbClr val="FFFFFF"/>
                </a:solidFill>
                <a:ea typeface="Roboto" panose="02000000000000000000" pitchFamily="2" charset="0"/>
                <a:cs typeface="Calibri" panose="020F0502020204030204" pitchFamily="34" charset="0"/>
              </a:rPr>
              <a:t> – </a:t>
            </a:r>
            <a:r>
              <a:rPr lang="pl-PL" dirty="0" err="1">
                <a:solidFill>
                  <a:srgbClr val="FFFFFF"/>
                </a:solidFill>
                <a:ea typeface="Roboto" panose="02000000000000000000" pitchFamily="2" charset="0"/>
                <a:cs typeface="Calibri" panose="020F0502020204030204" pitchFamily="34" charset="0"/>
              </a:rPr>
              <a:t>VMs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are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vary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some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might</a:t>
            </a:r>
            <a:r>
              <a:rPr lang="pl-PL" dirty="0">
                <a:solidFill>
                  <a:srgbClr val="FFFFFF"/>
                </a:solidFill>
                <a:ea typeface="Roboto" panose="02000000000000000000" pitchFamily="2" charset="0"/>
                <a:cs typeface="Calibri" panose="020F0502020204030204" pitchFamily="34" charset="0"/>
              </a:rPr>
              <a:t> be </a:t>
            </a:r>
            <a:r>
              <a:rPr lang="pl-PL" dirty="0" err="1">
                <a:solidFill>
                  <a:srgbClr val="FFFFFF"/>
                </a:solidFill>
                <a:ea typeface="Roboto" panose="02000000000000000000" pitchFamily="2" charset="0"/>
                <a:cs typeface="Calibri" panose="020F0502020204030204" pitchFamily="34" charset="0"/>
              </a:rPr>
              <a:t>dedicated</a:t>
            </a:r>
            <a:r>
              <a:rPr lang="pl-PL" dirty="0">
                <a:solidFill>
                  <a:srgbClr val="FFFFFF"/>
                </a:solidFill>
                <a:ea typeface="Roboto" panose="02000000000000000000" pitchFamily="2" charset="0"/>
                <a:cs typeface="Calibri" panose="020F0502020204030204" pitchFamily="34" charset="0"/>
              </a:rPr>
              <a:t> for fast </a:t>
            </a:r>
            <a:r>
              <a:rPr lang="pl-PL" dirty="0" err="1">
                <a:solidFill>
                  <a:srgbClr val="FFFFFF"/>
                </a:solidFill>
                <a:ea typeface="Roboto" panose="02000000000000000000" pitchFamily="2" charset="0"/>
                <a:cs typeface="Calibri" panose="020F0502020204030204" pitchFamily="34" charset="0"/>
              </a:rPr>
              <a:t>storage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geographic</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etc</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If</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nodeSelectors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are</a:t>
            </a:r>
            <a:r>
              <a:rPr lang="pl-PL" dirty="0">
                <a:solidFill>
                  <a:srgbClr val="FFFFFF"/>
                </a:solidFill>
                <a:ea typeface="Roboto" panose="02000000000000000000" pitchFamily="2" charset="0"/>
                <a:cs typeface="Calibri" panose="020F0502020204030204" pitchFamily="34" charset="0"/>
              </a:rPr>
              <a:t> in place we </a:t>
            </a:r>
            <a:r>
              <a:rPr lang="pl-PL" dirty="0" err="1">
                <a:solidFill>
                  <a:srgbClr val="FFFFFF"/>
                </a:solidFill>
                <a:ea typeface="Roboto" panose="02000000000000000000" pitchFamily="2" charset="0"/>
                <a:cs typeface="Calibri" panose="020F0502020204030204" pitchFamily="34" charset="0"/>
              </a:rPr>
              <a:t>might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encounter</a:t>
            </a:r>
            <a:r>
              <a:rPr lang="pl-PL" dirty="0">
                <a:solidFill>
                  <a:srgbClr val="FFFFFF"/>
                </a:solidFill>
                <a:ea typeface="Roboto" panose="02000000000000000000" pitchFamily="2" charset="0"/>
                <a:cs typeface="Calibri" panose="020F0502020204030204" pitchFamily="34" charset="0"/>
              </a:rPr>
              <a:t> </a:t>
            </a:r>
            <a:r>
              <a:rPr lang="pl-PL" dirty="0" err="1">
                <a:solidFill>
                  <a:schemeClr val="accent1"/>
                </a:solidFill>
                <a:ea typeface="Roboto" panose="02000000000000000000" pitchFamily="2" charset="0"/>
                <a:cs typeface="Calibri" panose="020F0502020204030204" pitchFamily="34" charset="0"/>
              </a:rPr>
              <a:t>crashloopbackoff</a:t>
            </a:r>
            <a:endParaRPr lang="pl-PL" dirty="0">
              <a:solidFill>
                <a:schemeClr val="accent1"/>
              </a:solidFill>
              <a:ea typeface="Roboto" panose="02000000000000000000" pitchFamily="2" charset="0"/>
              <a:cs typeface="Calibri" panose="020F0502020204030204" pitchFamily="34" charset="0"/>
            </a:endParaRPr>
          </a:p>
          <a:p>
            <a:pPr>
              <a:buClr>
                <a:schemeClr val="accent1"/>
              </a:buClr>
            </a:pPr>
            <a:r>
              <a:rPr lang="pl-PL" dirty="0">
                <a:solidFill>
                  <a:schemeClr val="bg1"/>
                </a:solidFill>
                <a:ea typeface="Roboto" panose="02000000000000000000" pitchFamily="2" charset="0"/>
                <a:cs typeface="Calibri" panose="020F0502020204030204" pitchFamily="34" charset="0"/>
              </a:rPr>
              <a:t>We </a:t>
            </a:r>
            <a:r>
              <a:rPr lang="pl-PL" dirty="0" err="1">
                <a:solidFill>
                  <a:schemeClr val="bg1"/>
                </a:solidFill>
                <a:ea typeface="Roboto" panose="02000000000000000000" pitchFamily="2" charset="0"/>
                <a:cs typeface="Calibri" panose="020F0502020204030204" pitchFamily="34" charset="0"/>
              </a:rPr>
              <a:t>need</a:t>
            </a:r>
            <a:r>
              <a:rPr lang="pl-PL" dirty="0">
                <a:solidFill>
                  <a:schemeClr val="bg1"/>
                </a:solidFill>
                <a:ea typeface="Roboto" panose="02000000000000000000" pitchFamily="2" charset="0"/>
                <a:cs typeface="Calibri" panose="020F0502020204030204" pitchFamily="34" charset="0"/>
              </a:rPr>
              <a:t> to </a:t>
            </a:r>
            <a:r>
              <a:rPr lang="pl-PL" dirty="0" err="1">
                <a:solidFill>
                  <a:schemeClr val="bg1"/>
                </a:solidFill>
                <a:ea typeface="Roboto" panose="02000000000000000000" pitchFamily="2" charset="0"/>
                <a:cs typeface="Calibri" panose="020F0502020204030204" pitchFamily="34" charset="0"/>
              </a:rPr>
              <a:t>put</a:t>
            </a:r>
            <a:r>
              <a:rPr lang="pl-PL" dirty="0">
                <a:solidFill>
                  <a:schemeClr val="bg1"/>
                </a:solidFill>
                <a:ea typeface="Roboto" panose="02000000000000000000" pitchFamily="2" charset="0"/>
                <a:cs typeface="Calibri" panose="020F0502020204030204" pitchFamily="34" charset="0"/>
              </a:rPr>
              <a:t> pod </a:t>
            </a:r>
            <a:r>
              <a:rPr lang="pl-PL" dirty="0" err="1">
                <a:solidFill>
                  <a:schemeClr val="bg1"/>
                </a:solidFill>
                <a:ea typeface="Roboto" panose="02000000000000000000" pitchFamily="2" charset="0"/>
                <a:cs typeface="Calibri" panose="020F0502020204030204" pitchFamily="34" charset="0"/>
              </a:rPr>
              <a:t>limits</a:t>
            </a:r>
            <a:r>
              <a:rPr lang="pl-PL" dirty="0">
                <a:solidFill>
                  <a:schemeClr val="bg1"/>
                </a:solidFill>
                <a:ea typeface="Roboto" panose="02000000000000000000" pitchFamily="2" charset="0"/>
                <a:cs typeface="Calibri" panose="020F0502020204030204" pitchFamily="34" charset="0"/>
              </a:rPr>
              <a:t> </a:t>
            </a:r>
            <a:r>
              <a:rPr lang="pl-PL" dirty="0" err="1">
                <a:solidFill>
                  <a:schemeClr val="bg1"/>
                </a:solidFill>
                <a:ea typeface="Roboto" panose="02000000000000000000" pitchFamily="2" charset="0"/>
                <a:cs typeface="Calibri" panose="020F0502020204030204" pitchFamily="34" charset="0"/>
              </a:rPr>
              <a:t>everywhere</a:t>
            </a:r>
            <a:endParaRPr lang="pl-PL" dirty="0">
              <a:solidFill>
                <a:schemeClr val="bg1"/>
              </a:solidFill>
              <a:ea typeface="Roboto" panose="02000000000000000000" pitchFamily="2" charset="0"/>
              <a:cs typeface="Calibri" panose="020F0502020204030204" pitchFamily="34" charset="0"/>
            </a:endParaRPr>
          </a:p>
          <a:p>
            <a:pPr>
              <a:buClr>
                <a:schemeClr val="accent1"/>
              </a:buClr>
            </a:pPr>
            <a:r>
              <a:rPr lang="pl-PL" dirty="0">
                <a:solidFill>
                  <a:schemeClr val="bg1"/>
                </a:solidFill>
                <a:ea typeface="Roboto" panose="02000000000000000000" pitchFamily="2" charset="0"/>
                <a:cs typeface="Calibri" panose="020F0502020204030204" pitchFamily="34" charset="0"/>
              </a:rPr>
              <a:t>We </a:t>
            </a:r>
            <a:r>
              <a:rPr lang="pl-PL" dirty="0" err="1">
                <a:solidFill>
                  <a:schemeClr val="bg1"/>
                </a:solidFill>
                <a:ea typeface="Roboto" panose="02000000000000000000" pitchFamily="2" charset="0"/>
                <a:cs typeface="Calibri" panose="020F0502020204030204" pitchFamily="34" charset="0"/>
              </a:rPr>
              <a:t>try</a:t>
            </a:r>
            <a:r>
              <a:rPr lang="pl-PL" dirty="0">
                <a:solidFill>
                  <a:schemeClr val="bg1"/>
                </a:solidFill>
                <a:ea typeface="Roboto" panose="02000000000000000000" pitchFamily="2" charset="0"/>
                <a:cs typeface="Calibri" panose="020F0502020204030204" pitchFamily="34" charset="0"/>
              </a:rPr>
              <a:t> to </a:t>
            </a:r>
            <a:r>
              <a:rPr lang="pl-PL" dirty="0" err="1">
                <a:solidFill>
                  <a:schemeClr val="bg1"/>
                </a:solidFill>
                <a:ea typeface="Roboto" panose="02000000000000000000" pitchFamily="2" charset="0"/>
                <a:cs typeface="Calibri" panose="020F0502020204030204" pitchFamily="34" charset="0"/>
              </a:rPr>
              <a:t>keep</a:t>
            </a:r>
            <a:r>
              <a:rPr lang="pl-PL" dirty="0">
                <a:solidFill>
                  <a:schemeClr val="bg1"/>
                </a:solidFill>
                <a:ea typeface="Roboto" panose="02000000000000000000" pitchFamily="2" charset="0"/>
                <a:cs typeface="Calibri" panose="020F0502020204030204" pitchFamily="34" charset="0"/>
              </a:rPr>
              <a:t> </a:t>
            </a:r>
            <a:r>
              <a:rPr lang="pl-PL" dirty="0" err="1">
                <a:solidFill>
                  <a:schemeClr val="bg1"/>
                </a:solidFill>
                <a:ea typeface="Roboto" panose="02000000000000000000" pitchFamily="2" charset="0"/>
                <a:cs typeface="Calibri" panose="020F0502020204030204" pitchFamily="34" charset="0"/>
              </a:rPr>
              <a:t>cluster</a:t>
            </a:r>
            <a:r>
              <a:rPr lang="pl-PL" dirty="0">
                <a:solidFill>
                  <a:schemeClr val="bg1"/>
                </a:solidFill>
                <a:ea typeface="Roboto" panose="02000000000000000000" pitchFamily="2" charset="0"/>
                <a:cs typeface="Calibri" panose="020F0502020204030204" pitchFamily="34" charset="0"/>
              </a:rPr>
              <a:t> </a:t>
            </a:r>
            <a:r>
              <a:rPr lang="pl-PL" dirty="0" err="1">
                <a:solidFill>
                  <a:schemeClr val="bg1"/>
                </a:solidFill>
                <a:ea typeface="Roboto" panose="02000000000000000000" pitchFamily="2" charset="0"/>
                <a:cs typeface="Calibri" panose="020F0502020204030204" pitchFamily="34" charset="0"/>
              </a:rPr>
              <a:t>busy</a:t>
            </a:r>
            <a:r>
              <a:rPr lang="pl-PL" dirty="0">
                <a:solidFill>
                  <a:schemeClr val="bg1"/>
                </a:solidFill>
                <a:ea typeface="Roboto" panose="02000000000000000000" pitchFamily="2" charset="0"/>
                <a:cs typeface="Calibri" panose="020F0502020204030204" pitchFamily="34" charset="0"/>
              </a:rPr>
              <a:t> with </a:t>
            </a:r>
            <a:r>
              <a:rPr lang="pl-PL" dirty="0" err="1">
                <a:solidFill>
                  <a:schemeClr val="bg1"/>
                </a:solidFill>
                <a:ea typeface="Roboto" panose="02000000000000000000" pitchFamily="2" charset="0"/>
                <a:cs typeface="Calibri" panose="020F0502020204030204" pitchFamily="34" charset="0"/>
              </a:rPr>
              <a:t>overbooking</a:t>
            </a:r>
            <a:endParaRPr lang="pl-PL" dirty="0">
              <a:solidFill>
                <a:schemeClr val="bg1"/>
              </a:solidFill>
              <a:ea typeface="Roboto" panose="02000000000000000000" pitchFamily="2" charset="0"/>
              <a:cs typeface="Calibri" panose="020F0502020204030204" pitchFamily="34" charset="0"/>
            </a:endParaRPr>
          </a:p>
          <a:p>
            <a:pPr>
              <a:buClr>
                <a:schemeClr val="accent1"/>
              </a:buClr>
            </a:pPr>
            <a:r>
              <a:rPr lang="pl-PL" dirty="0">
                <a:solidFill>
                  <a:schemeClr val="bg1"/>
                </a:solidFill>
                <a:ea typeface="Roboto" panose="02000000000000000000" pitchFamily="2" charset="0"/>
                <a:cs typeface="Calibri" panose="020F0502020204030204" pitchFamily="34" charset="0"/>
              </a:rPr>
              <a:t>But - no </a:t>
            </a:r>
            <a:r>
              <a:rPr lang="pl-PL" dirty="0" err="1">
                <a:solidFill>
                  <a:schemeClr val="bg1"/>
                </a:solidFill>
                <a:ea typeface="Roboto" panose="02000000000000000000" pitchFamily="2" charset="0"/>
                <a:cs typeface="Calibri" panose="020F0502020204030204" pitchFamily="34" charset="0"/>
              </a:rPr>
              <a:t>resources</a:t>
            </a:r>
            <a:r>
              <a:rPr lang="pl-PL" dirty="0">
                <a:solidFill>
                  <a:schemeClr val="bg1"/>
                </a:solidFill>
                <a:ea typeface="Roboto" panose="02000000000000000000" pitchFamily="2" charset="0"/>
                <a:cs typeface="Calibri" panose="020F0502020204030204" pitchFamily="34" charset="0"/>
              </a:rPr>
              <a:t> = </a:t>
            </a:r>
            <a:r>
              <a:rPr lang="pl-PL" dirty="0" err="1">
                <a:solidFill>
                  <a:schemeClr val="accent1"/>
                </a:solidFill>
                <a:ea typeface="Roboto" panose="02000000000000000000" pitchFamily="2" charset="0"/>
                <a:cs typeface="Calibri" panose="020F0502020204030204" pitchFamily="34" charset="0"/>
              </a:rPr>
              <a:t>crashloopbackoff</a:t>
            </a:r>
            <a:endParaRPr lang="pl-PL" dirty="0">
              <a:solidFill>
                <a:schemeClr val="bg1"/>
              </a:solidFill>
              <a:ea typeface="Roboto" panose="02000000000000000000" pitchFamily="2" charset="0"/>
              <a:cs typeface="Calibri" panose="020F0502020204030204" pitchFamily="34" charset="0"/>
            </a:endParaRPr>
          </a:p>
          <a:p>
            <a:pPr>
              <a:buClr>
                <a:schemeClr val="accent1"/>
              </a:buClr>
            </a:pPr>
            <a:r>
              <a:rPr lang="pl-PL" dirty="0" err="1">
                <a:solidFill>
                  <a:schemeClr val="bg1"/>
                </a:solidFill>
                <a:ea typeface="Roboto" panose="02000000000000000000" pitchFamily="2" charset="0"/>
                <a:cs typeface="Calibri" panose="020F0502020204030204" pitchFamily="34" charset="0"/>
              </a:rPr>
              <a:t>Make</a:t>
            </a:r>
            <a:r>
              <a:rPr lang="pl-PL" dirty="0">
                <a:solidFill>
                  <a:schemeClr val="bg1"/>
                </a:solidFill>
                <a:ea typeface="Roboto" panose="02000000000000000000" pitchFamily="2" charset="0"/>
                <a:cs typeface="Calibri" panose="020F0502020204030204" pitchFamily="34" charset="0"/>
              </a:rPr>
              <a:t> </a:t>
            </a:r>
            <a:r>
              <a:rPr lang="pl-PL" dirty="0" err="1">
                <a:solidFill>
                  <a:schemeClr val="bg1"/>
                </a:solidFill>
                <a:ea typeface="Roboto" panose="02000000000000000000" pitchFamily="2" charset="0"/>
                <a:cs typeface="Calibri" panose="020F0502020204030204" pitchFamily="34" charset="0"/>
              </a:rPr>
              <a:t>your</a:t>
            </a:r>
            <a:r>
              <a:rPr lang="pl-PL" dirty="0">
                <a:solidFill>
                  <a:schemeClr val="bg1"/>
                </a:solidFill>
                <a:ea typeface="Roboto" panose="02000000000000000000" pitchFamily="2" charset="0"/>
                <a:cs typeface="Calibri" panose="020F0502020204030204" pitchFamily="34" charset="0"/>
              </a:rPr>
              <a:t> </a:t>
            </a:r>
            <a:r>
              <a:rPr lang="pl-PL" dirty="0" err="1">
                <a:solidFill>
                  <a:schemeClr val="bg1"/>
                </a:solidFill>
                <a:ea typeface="Roboto" panose="02000000000000000000" pitchFamily="2" charset="0"/>
                <a:cs typeface="Calibri" panose="020F0502020204030204" pitchFamily="34" charset="0"/>
              </a:rPr>
              <a:t>cluster</a:t>
            </a:r>
            <a:r>
              <a:rPr lang="pl-PL" dirty="0">
                <a:solidFill>
                  <a:schemeClr val="bg1"/>
                </a:solidFill>
                <a:ea typeface="Roboto" panose="02000000000000000000" pitchFamily="2" charset="0"/>
                <a:cs typeface="Calibri" panose="020F0502020204030204" pitchFamily="34" charset="0"/>
              </a:rPr>
              <a:t> </a:t>
            </a:r>
            <a:r>
              <a:rPr lang="pl-PL" dirty="0" err="1">
                <a:solidFill>
                  <a:schemeClr val="bg1"/>
                </a:solidFill>
                <a:ea typeface="Roboto" panose="02000000000000000000" pitchFamily="2" charset="0"/>
                <a:cs typeface="Calibri" panose="020F0502020204030204" pitchFamily="34" charset="0"/>
              </a:rPr>
              <a:t>fault</a:t>
            </a:r>
            <a:r>
              <a:rPr lang="pl-PL" dirty="0">
                <a:solidFill>
                  <a:schemeClr val="bg1"/>
                </a:solidFill>
                <a:ea typeface="Roboto" panose="02000000000000000000" pitchFamily="2" charset="0"/>
                <a:cs typeface="Calibri" panose="020F0502020204030204" pitchFamily="34" charset="0"/>
              </a:rPr>
              <a:t>-tolerant </a:t>
            </a:r>
            <a:r>
              <a:rPr lang="pl-PL" dirty="0" err="1">
                <a:solidFill>
                  <a:schemeClr val="bg1"/>
                </a:solidFill>
                <a:ea typeface="Roboto" panose="02000000000000000000" pitchFamily="2" charset="0"/>
                <a:cs typeface="Calibri" panose="020F0502020204030204" pitchFamily="34" charset="0"/>
              </a:rPr>
              <a:t>is</a:t>
            </a:r>
            <a:r>
              <a:rPr lang="pl-PL" dirty="0">
                <a:solidFill>
                  <a:schemeClr val="bg1"/>
                </a:solidFill>
                <a:ea typeface="Roboto" panose="02000000000000000000" pitchFamily="2" charset="0"/>
                <a:cs typeface="Calibri" panose="020F0502020204030204" pitchFamily="34" charset="0"/>
              </a:rPr>
              <a:t> </a:t>
            </a:r>
            <a:r>
              <a:rPr lang="pl-PL" dirty="0" err="1">
                <a:solidFill>
                  <a:schemeClr val="bg1"/>
                </a:solidFill>
                <a:ea typeface="Roboto" panose="02000000000000000000" pitchFamily="2" charset="0"/>
                <a:cs typeface="Calibri" panose="020F0502020204030204" pitchFamily="34" charset="0"/>
              </a:rPr>
              <a:t>really</a:t>
            </a:r>
            <a:r>
              <a:rPr lang="pl-PL" dirty="0">
                <a:solidFill>
                  <a:schemeClr val="bg1"/>
                </a:solidFill>
                <a:ea typeface="Roboto" panose="02000000000000000000" pitchFamily="2" charset="0"/>
                <a:cs typeface="Calibri" panose="020F0502020204030204" pitchFamily="34" charset="0"/>
              </a:rPr>
              <a:t> hard </a:t>
            </a:r>
            <a:r>
              <a:rPr lang="pl-PL" dirty="0" err="1">
                <a:solidFill>
                  <a:schemeClr val="bg1"/>
                </a:solidFill>
                <a:ea typeface="Roboto" panose="02000000000000000000" pitchFamily="2" charset="0"/>
                <a:cs typeface="Calibri" panose="020F0502020204030204" pitchFamily="34" charset="0"/>
              </a:rPr>
              <a:t>job</a:t>
            </a:r>
            <a:r>
              <a:rPr lang="pl-PL" dirty="0">
                <a:solidFill>
                  <a:schemeClr val="bg1"/>
                </a:solidFill>
                <a:ea typeface="Roboto" panose="02000000000000000000" pitchFamily="2" charset="0"/>
                <a:cs typeface="Calibri" panose="020F0502020204030204" pitchFamily="34" charset="0"/>
              </a:rPr>
              <a:t> and </a:t>
            </a:r>
            <a:r>
              <a:rPr lang="pl-PL" dirty="0" err="1">
                <a:solidFill>
                  <a:schemeClr val="bg1"/>
                </a:solidFill>
                <a:ea typeface="Roboto" panose="02000000000000000000" pitchFamily="2" charset="0"/>
                <a:cs typeface="Calibri" panose="020F0502020204030204" pitchFamily="34" charset="0"/>
              </a:rPr>
              <a:t>reqiures</a:t>
            </a:r>
            <a:r>
              <a:rPr lang="pl-PL" dirty="0">
                <a:solidFill>
                  <a:schemeClr val="bg1"/>
                </a:solidFill>
                <a:ea typeface="Roboto" panose="02000000000000000000" pitchFamily="2" charset="0"/>
                <a:cs typeface="Calibri" panose="020F0502020204030204" pitchFamily="34" charset="0"/>
              </a:rPr>
              <a:t> </a:t>
            </a:r>
            <a:r>
              <a:rPr lang="pl-PL" dirty="0" err="1">
                <a:solidFill>
                  <a:schemeClr val="bg1"/>
                </a:solidFill>
                <a:ea typeface="Roboto" panose="02000000000000000000" pitchFamily="2" charset="0"/>
                <a:cs typeface="Calibri" panose="020F0502020204030204" pitchFamily="34" charset="0"/>
              </a:rPr>
              <a:t>weeks</a:t>
            </a:r>
            <a:r>
              <a:rPr lang="pl-PL" dirty="0">
                <a:solidFill>
                  <a:schemeClr val="bg1"/>
                </a:solidFill>
                <a:ea typeface="Roboto" panose="02000000000000000000" pitchFamily="2" charset="0"/>
                <a:cs typeface="Calibri" panose="020F0502020204030204" pitchFamily="34" charset="0"/>
              </a:rPr>
              <a:t> and </a:t>
            </a:r>
            <a:r>
              <a:rPr lang="pl-PL" dirty="0" err="1">
                <a:solidFill>
                  <a:schemeClr val="bg1"/>
                </a:solidFill>
                <a:ea typeface="Roboto" panose="02000000000000000000" pitchFamily="2" charset="0"/>
                <a:cs typeface="Calibri" panose="020F0502020204030204" pitchFamily="34" charset="0"/>
              </a:rPr>
              <a:t>months</a:t>
            </a:r>
            <a:r>
              <a:rPr lang="pl-PL" dirty="0">
                <a:solidFill>
                  <a:schemeClr val="bg1"/>
                </a:solidFill>
                <a:ea typeface="Roboto" panose="02000000000000000000" pitchFamily="2" charset="0"/>
                <a:cs typeface="Calibri" panose="020F0502020204030204" pitchFamily="34" charset="0"/>
              </a:rPr>
              <a:t> of </a:t>
            </a:r>
            <a:r>
              <a:rPr lang="pl-PL" dirty="0" err="1">
                <a:solidFill>
                  <a:schemeClr val="bg1"/>
                </a:solidFill>
                <a:ea typeface="Roboto" panose="02000000000000000000" pitchFamily="2" charset="0"/>
                <a:cs typeface="Calibri" panose="020F0502020204030204" pitchFamily="34" charset="0"/>
              </a:rPr>
              <a:t>observations</a:t>
            </a:r>
            <a:endParaRPr lang="pl-PL" dirty="0">
              <a:solidFill>
                <a:schemeClr val="bg1"/>
              </a:solidFill>
              <a:ea typeface="Roboto" panose="02000000000000000000" pitchFamily="2" charset="0"/>
              <a:cs typeface="Calibri" panose="020F0502020204030204" pitchFamily="34"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err="1">
                <a:solidFill>
                  <a:schemeClr val="bg1"/>
                </a:solidFill>
                <a:latin typeface="Roboto" panose="02000000000000000000" pitchFamily="2" charset="0"/>
                <a:ea typeface="Roboto" panose="02000000000000000000" pitchFamily="2" charset="0"/>
              </a:rPr>
              <a:t>Fault</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tolerance</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523283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A picture containing drawing&#10;&#10;Description automatically generated">
            <a:extLst>
              <a:ext uri="{FF2B5EF4-FFF2-40B4-BE49-F238E27FC236}">
                <a16:creationId xmlns:a16="http://schemas.microsoft.com/office/drawing/2014/main" id="{6E9295F4-EAB4-A142-A9B6-74D41E5F427C}"/>
              </a:ext>
            </a:extLst>
          </p:cNvPr>
          <p:cNvPicPr>
            <a:picLocks noGrp="1" noChangeAspect="1"/>
          </p:cNvPicPr>
          <p:nvPr>
            <p:ph idx="1"/>
          </p:nvPr>
        </p:nvPicPr>
        <p:blipFill>
          <a:blip r:embed="rId2"/>
          <a:stretch>
            <a:fillRect/>
          </a:stretch>
        </p:blipFill>
        <p:spPr>
          <a:xfrm>
            <a:off x="2372861" y="0"/>
            <a:ext cx="6800849" cy="6858000"/>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916339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r>
              <a:rPr lang="pl-PL" dirty="0" err="1">
                <a:solidFill>
                  <a:srgbClr val="FFFFFF"/>
                </a:solidFill>
                <a:ea typeface="Roboto" panose="02000000000000000000" pitchFamily="2" charset="0"/>
                <a:cs typeface="Calibri" panose="020F0502020204030204" pitchFamily="34" charset="0"/>
              </a:rPr>
              <a:t>Adding</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automatically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new</a:t>
            </a:r>
            <a:r>
              <a:rPr lang="pl-PL" dirty="0">
                <a:solidFill>
                  <a:srgbClr val="FFFFFF"/>
                </a:solidFill>
                <a:ea typeface="Roboto" panose="02000000000000000000" pitchFamily="2" charset="0"/>
                <a:cs typeface="Calibri" panose="020F0502020204030204" pitchFamily="34" charset="0"/>
              </a:rPr>
              <a:t> VM </a:t>
            </a:r>
            <a:r>
              <a:rPr lang="pl-PL" dirty="0" err="1">
                <a:solidFill>
                  <a:srgbClr val="FFFFFF"/>
                </a:solidFill>
                <a:ea typeface="Roboto" panose="02000000000000000000" pitchFamily="2" charset="0"/>
                <a:cs typeface="Calibri" panose="020F0502020204030204" pitchFamily="34" charset="0"/>
              </a:rPr>
              <a:t>is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straightforward</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a:solidFill>
                  <a:srgbClr val="FFFFFF"/>
                </a:solidFill>
                <a:ea typeface="Roboto" panose="02000000000000000000" pitchFamily="2" charset="0"/>
                <a:cs typeface="Calibri" panose="020F0502020204030204" pitchFamily="34" charset="0"/>
              </a:rPr>
              <a:t>But </a:t>
            </a:r>
            <a:r>
              <a:rPr lang="pl-PL" dirty="0" err="1">
                <a:solidFill>
                  <a:srgbClr val="FFFFFF"/>
                </a:solidFill>
                <a:ea typeface="Roboto" panose="02000000000000000000" pitchFamily="2" charset="0"/>
                <a:cs typeface="Calibri" panose="020F0502020204030204" pitchFamily="34" charset="0"/>
              </a:rPr>
              <a:t>when</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workloads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are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move</a:t>
            </a:r>
            <a:r>
              <a:rPr lang="pl-PL" dirty="0">
                <a:solidFill>
                  <a:srgbClr val="FFFFFF"/>
                </a:solidFill>
                <a:ea typeface="Roboto" panose="02000000000000000000" pitchFamily="2" charset="0"/>
                <a:cs typeface="Calibri" panose="020F0502020204030204" pitchFamily="34" charset="0"/>
              </a:rPr>
              <a:t> to </a:t>
            </a:r>
            <a:r>
              <a:rPr lang="pl-PL" dirty="0" err="1">
                <a:solidFill>
                  <a:srgbClr val="FFFFFF"/>
                </a:solidFill>
                <a:ea typeface="Roboto" panose="02000000000000000000" pitchFamily="2" charset="0"/>
                <a:cs typeface="Calibri" panose="020F0502020204030204" pitchFamily="34" charset="0"/>
              </a:rPr>
              <a:t>new</a:t>
            </a:r>
            <a:r>
              <a:rPr lang="pl-PL" dirty="0">
                <a:solidFill>
                  <a:srgbClr val="FFFFFF"/>
                </a:solidFill>
                <a:ea typeface="Roboto" panose="02000000000000000000" pitchFamily="2" charset="0"/>
                <a:cs typeface="Calibri" panose="020F0502020204030204" pitchFamily="34" charset="0"/>
              </a:rPr>
              <a:t> VM and the </a:t>
            </a:r>
            <a:r>
              <a:rPr lang="pl-PL" dirty="0" err="1">
                <a:solidFill>
                  <a:srgbClr val="FFFFFF"/>
                </a:solidFill>
                <a:ea typeface="Roboto" panose="02000000000000000000" pitchFamily="2" charset="0"/>
                <a:cs typeface="Calibri" panose="020F0502020204030204" pitchFamily="34" charset="0"/>
              </a:rPr>
              <a:t>traffic</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goes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away</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a:solidFill>
                  <a:srgbClr val="FFFFFF"/>
                </a:solidFill>
                <a:ea typeface="Roboto" panose="02000000000000000000" pitchFamily="2" charset="0"/>
                <a:cs typeface="Calibri" panose="020F0502020204030204" pitchFamily="34" charset="0"/>
              </a:rPr>
              <a:t>The VM </a:t>
            </a:r>
            <a:r>
              <a:rPr lang="pl-PL" dirty="0" err="1">
                <a:solidFill>
                  <a:srgbClr val="FFFFFF"/>
                </a:solidFill>
                <a:ea typeface="Roboto" panose="02000000000000000000" pitchFamily="2" charset="0"/>
                <a:cs typeface="Calibri" panose="020F0502020204030204" pitchFamily="34" charset="0"/>
              </a:rPr>
              <a:t>is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still</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there</a:t>
            </a:r>
            <a:r>
              <a:rPr lang="pl-PL" dirty="0">
                <a:solidFill>
                  <a:srgbClr val="FFFFFF"/>
                </a:solidFill>
                <a:ea typeface="Roboto" panose="02000000000000000000" pitchFamily="2" charset="0"/>
                <a:cs typeface="Calibri" panose="020F0502020204030204" pitchFamily="34" charset="0"/>
              </a:rPr>
              <a:t> : ) </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err="1">
                <a:solidFill>
                  <a:schemeClr val="bg1"/>
                </a:solidFill>
                <a:latin typeface="Roboto" panose="02000000000000000000" pitchFamily="2" charset="0"/>
                <a:ea typeface="Roboto" panose="02000000000000000000" pitchFamily="2" charset="0"/>
              </a:rPr>
              <a:t>Scaling</a:t>
            </a:r>
            <a:r>
              <a:rPr lang="pl-PL" dirty="0">
                <a:solidFill>
                  <a:schemeClr val="bg1"/>
                </a:solidFill>
                <a:latin typeface="Roboto" panose="02000000000000000000" pitchFamily="2" charset="0"/>
                <a:ea typeface="Roboto" panose="02000000000000000000" pitchFamily="2" charset="0"/>
              </a:rPr>
              <a:t>	</a:t>
            </a:r>
          </a:p>
        </p:txBody>
      </p:sp>
    </p:spTree>
    <p:extLst>
      <p:ext uri="{BB962C8B-B14F-4D97-AF65-F5344CB8AC3E}">
        <p14:creationId xmlns:p14="http://schemas.microsoft.com/office/powerpoint/2010/main" val="291564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A close up of an owl&#10;&#10;Description automatically generated">
            <a:extLst>
              <a:ext uri="{FF2B5EF4-FFF2-40B4-BE49-F238E27FC236}">
                <a16:creationId xmlns:a16="http://schemas.microsoft.com/office/drawing/2014/main" id="{F16A0508-3C61-A544-8ECC-44DEB05FE919}"/>
              </a:ext>
            </a:extLst>
          </p:cNvPr>
          <p:cNvPicPr>
            <a:picLocks noGrp="1" noChangeAspect="1"/>
          </p:cNvPicPr>
          <p:nvPr>
            <p:ph idx="1"/>
          </p:nvPr>
        </p:nvPicPr>
        <p:blipFill>
          <a:blip r:embed="rId2"/>
          <a:stretch>
            <a:fillRect/>
          </a:stretch>
        </p:blipFill>
        <p:spPr>
          <a:xfrm>
            <a:off x="2075270" y="0"/>
            <a:ext cx="8041460" cy="6858000"/>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5055071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con&#10;&#10;Description automatically generated">
            <a:extLst>
              <a:ext uri="{FF2B5EF4-FFF2-40B4-BE49-F238E27FC236}">
                <a16:creationId xmlns:a16="http://schemas.microsoft.com/office/drawing/2014/main" id="{40B32CE2-429A-B44F-8657-E7D55A508E82}"/>
              </a:ext>
            </a:extLst>
          </p:cNvPr>
          <p:cNvPicPr>
            <a:picLocks noChangeAspect="1"/>
          </p:cNvPicPr>
          <p:nvPr/>
        </p:nvPicPr>
        <p:blipFill rotWithShape="1">
          <a:blip r:embed="rId2">
            <a:alphaModFix amt="50000"/>
          </a:blip>
          <a:srcRect t="22966" b="19044"/>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dirty="0">
                <a:solidFill>
                  <a:srgbClr val="FFFFFF"/>
                </a:solidFill>
                <a:latin typeface="Roboto Medium" panose="02000000000000000000" pitchFamily="2" charset="0"/>
                <a:ea typeface="Roboto Medium" panose="02000000000000000000" pitchFamily="2" charset="0"/>
              </a:rPr>
              <a:t>To K8s </a:t>
            </a:r>
            <a:r>
              <a:rPr lang="pl-PL" dirty="0" err="1">
                <a:solidFill>
                  <a:srgbClr val="FFFFFF"/>
                </a:solidFill>
                <a:latin typeface="Roboto Medium" panose="02000000000000000000" pitchFamily="2" charset="0"/>
                <a:ea typeface="Roboto Medium" panose="02000000000000000000" pitchFamily="2" charset="0"/>
              </a:rPr>
              <a:t>or</a:t>
            </a:r>
            <a:r>
              <a:rPr lang="pl-PL" dirty="0">
                <a:solidFill>
                  <a:srgbClr val="FFFFFF"/>
                </a:solidFill>
                <a:latin typeface="Roboto Medium" panose="02000000000000000000" pitchFamily="2" charset="0"/>
                <a:ea typeface="Roboto Medium" panose="02000000000000000000" pitchFamily="2" charset="0"/>
              </a:rPr>
              <a:t> not to K8s</a:t>
            </a:r>
          </a:p>
        </p:txBody>
      </p:sp>
    </p:spTree>
    <p:extLst>
      <p:ext uri="{BB962C8B-B14F-4D97-AF65-F5344CB8AC3E}">
        <p14:creationId xmlns:p14="http://schemas.microsoft.com/office/powerpoint/2010/main" val="347541640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fontScale="92500" lnSpcReduction="10000"/>
          </a:bodyPr>
          <a:lstStyle/>
          <a:p>
            <a:pPr marL="0" indent="0">
              <a:buClr>
                <a:schemeClr val="accent1"/>
              </a:buClr>
              <a:buNone/>
            </a:pPr>
            <a:r>
              <a:rPr lang="en-GB" dirty="0">
                <a:solidFill>
                  <a:schemeClr val="bg1"/>
                </a:solidFill>
              </a:rPr>
              <a:t>In IT world Kubernetes is the hottest technology for last few years. Some are interested in the scalability, portability, reliability and other pros which Kubernetes offers. Some are technology enthusiasts and just looking for an opportunity to work with this platform. Some developers want to acquire experience with it, just to add another position to their CV. In general, most developers these days want to work with Kubernetes at some point. But is it really needed to solve your problems? Maybe it introduces more complexity than help? So the question is: "To k8s or not to k8s?". In this talk we'll try to show pros and cons of Kubernetes from practical perspective. It won't be another marketing speech that "Kubernetes is great", but rather expect many architectural use cases with analysis whether it's worth to use K8s or not.</a:t>
            </a:r>
            <a:endParaRPr lang="pl-PL" dirty="0">
              <a:solidFill>
                <a:schemeClr val="bg1"/>
              </a:solidFill>
              <a:ea typeface="Roboto" panose="02000000000000000000" pitchFamily="2" charset="0"/>
              <a:cs typeface="Calibri" panose="020F0502020204030204" pitchFamily="34"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lstStyle/>
          <a:p>
            <a:r>
              <a:rPr lang="pl-PL" dirty="0" err="1">
                <a:solidFill>
                  <a:schemeClr val="bg1"/>
                </a:solidFill>
                <a:latin typeface="Roboto" panose="02000000000000000000" pitchFamily="2" charset="0"/>
                <a:ea typeface="Roboto" panose="02000000000000000000" pitchFamily="2" charset="0"/>
              </a:rPr>
              <a:t>Description</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960086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oup of people in front of a building&#10;&#10;Description automatically generated">
            <a:extLst>
              <a:ext uri="{FF2B5EF4-FFF2-40B4-BE49-F238E27FC236}">
                <a16:creationId xmlns:a16="http://schemas.microsoft.com/office/drawing/2014/main" id="{D1EB3C0C-9FE2-7C4C-B51B-644427947299}"/>
              </a:ext>
            </a:extLst>
          </p:cNvPr>
          <p:cNvPicPr>
            <a:picLocks noChangeAspect="1"/>
          </p:cNvPicPr>
          <p:nvPr/>
        </p:nvPicPr>
        <p:blipFill rotWithShape="1">
          <a:blip r:embed="rId2">
            <a:alphaModFix amt="50000"/>
          </a:blip>
          <a:srcRect t="15730"/>
          <a:stretch/>
        </p:blipFill>
        <p:spPr>
          <a:xfrm>
            <a:off x="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3990" y="1978739"/>
            <a:ext cx="9144000" cy="2900518"/>
          </a:xfrm>
        </p:spPr>
        <p:txBody>
          <a:bodyPr>
            <a:normAutofit/>
          </a:bodyPr>
          <a:lstStyle/>
          <a:p>
            <a:r>
              <a:rPr lang="pl-PL" dirty="0">
                <a:solidFill>
                  <a:srgbClr val="FFFFFF"/>
                </a:solidFill>
                <a:latin typeface="Roboto Medium" panose="02000000000000000000" pitchFamily="2" charset="0"/>
                <a:ea typeface="Roboto Medium" panose="02000000000000000000" pitchFamily="2" charset="0"/>
              </a:rPr>
              <a:t>Deployment</a:t>
            </a:r>
            <a:br>
              <a:rPr lang="pl-PL" dirty="0">
                <a:solidFill>
                  <a:srgbClr val="FFFFFF"/>
                </a:solidFill>
                <a:latin typeface="Roboto Medium" panose="02000000000000000000" pitchFamily="2" charset="0"/>
                <a:ea typeface="Roboto Medium" panose="02000000000000000000" pitchFamily="2" charset="0"/>
              </a:rPr>
            </a:br>
            <a:r>
              <a:rPr lang="pl-PL" dirty="0">
                <a:solidFill>
                  <a:srgbClr val="FFFFFF"/>
                </a:solidFill>
                <a:latin typeface="Roboto Medium" panose="02000000000000000000" pitchFamily="2" charset="0"/>
                <a:ea typeface="Roboto Medium" panose="02000000000000000000" pitchFamily="2" charset="0"/>
              </a:rPr>
              <a:t>of</a:t>
            </a:r>
            <a:br>
              <a:rPr lang="pl-PL" dirty="0">
                <a:solidFill>
                  <a:srgbClr val="FFFFFF"/>
                </a:solidFill>
                <a:latin typeface="Roboto Medium" panose="02000000000000000000" pitchFamily="2" charset="0"/>
                <a:ea typeface="Roboto Medium" panose="02000000000000000000" pitchFamily="2" charset="0"/>
              </a:rPr>
            </a:br>
            <a:r>
              <a:rPr lang="pl-PL" dirty="0" err="1">
                <a:solidFill>
                  <a:srgbClr val="FFFFFF"/>
                </a:solidFill>
                <a:latin typeface="Roboto Medium" panose="02000000000000000000" pitchFamily="2" charset="0"/>
                <a:ea typeface="Roboto Medium" panose="02000000000000000000" pitchFamily="2" charset="0"/>
              </a:rPr>
              <a:t>Kubernetes</a:t>
            </a:r>
            <a:endParaRPr lang="pl-PL" dirty="0">
              <a:solidFill>
                <a:srgbClr val="FFFFFF"/>
              </a:solidFill>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831838421"/>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r>
              <a:rPr lang="pl-PL" sz="4000" dirty="0">
                <a:solidFill>
                  <a:srgbClr val="FFFFFF"/>
                </a:solidFill>
                <a:ea typeface="Roboto" panose="02000000000000000000" pitchFamily="2" charset="0"/>
                <a:cs typeface="Calibri" panose="020F0502020204030204" pitchFamily="34" charset="0"/>
              </a:rPr>
              <a:t>The </a:t>
            </a:r>
            <a:r>
              <a:rPr lang="pl-PL" sz="4000" dirty="0" err="1">
                <a:solidFill>
                  <a:srgbClr val="FFFFFF"/>
                </a:solidFill>
                <a:ea typeface="Roboto" panose="02000000000000000000" pitchFamily="2" charset="0"/>
                <a:cs typeface="Calibri" panose="020F0502020204030204" pitchFamily="34" charset="0"/>
              </a:rPr>
              <a:t>very</a:t>
            </a:r>
            <a:r>
              <a:rPr lang="pl-PL" sz="4000" dirty="0">
                <a:solidFill>
                  <a:srgbClr val="FFFFFF"/>
                </a:solidFill>
                <a:ea typeface="Roboto" panose="02000000000000000000" pitchFamily="2" charset="0"/>
                <a:cs typeface="Calibri" panose="020F0502020204030204" pitchFamily="34" charset="0"/>
              </a:rPr>
              <a:t> </a:t>
            </a:r>
            <a:r>
              <a:rPr lang="pl-PL" sz="4000" dirty="0" err="1">
                <a:solidFill>
                  <a:srgbClr val="FFFFFF"/>
                </a:solidFill>
                <a:ea typeface="Roboto" panose="02000000000000000000" pitchFamily="2" charset="0"/>
                <a:cs typeface="Calibri" panose="020F0502020204030204" pitchFamily="34" charset="0"/>
              </a:rPr>
              <a:t>first</a:t>
            </a:r>
            <a:r>
              <a:rPr lang="pl-PL" sz="4000" dirty="0">
                <a:solidFill>
                  <a:srgbClr val="FFFFFF"/>
                </a:solidFill>
                <a:ea typeface="Roboto" panose="02000000000000000000" pitchFamily="2" charset="0"/>
                <a:cs typeface="Calibri" panose="020F0502020204030204" pitchFamily="34" charset="0"/>
              </a:rPr>
              <a:t> </a:t>
            </a:r>
            <a:r>
              <a:rPr lang="pl-PL" sz="4000" dirty="0" err="1">
                <a:solidFill>
                  <a:srgbClr val="FFFFFF"/>
                </a:solidFill>
                <a:ea typeface="Roboto" panose="02000000000000000000" pitchFamily="2" charset="0"/>
                <a:cs typeface="Calibri" panose="020F0502020204030204" pitchFamily="34" charset="0"/>
              </a:rPr>
              <a:t>question</a:t>
            </a:r>
            <a:r>
              <a:rPr lang="pl-PL" sz="4000" dirty="0">
                <a:solidFill>
                  <a:srgbClr val="FFFFFF"/>
                </a:solidFill>
                <a:ea typeface="Roboto" panose="02000000000000000000" pitchFamily="2" charset="0"/>
                <a:cs typeface="Calibri" panose="020F0502020204030204" pitchFamily="34" charset="0"/>
              </a:rPr>
              <a:t> to </a:t>
            </a:r>
            <a:r>
              <a:rPr lang="pl-PL" sz="4000" dirty="0" err="1">
                <a:solidFill>
                  <a:srgbClr val="FFFFFF"/>
                </a:solidFill>
                <a:ea typeface="Roboto" panose="02000000000000000000" pitchFamily="2" charset="0"/>
                <a:cs typeface="Calibri" panose="020F0502020204030204" pitchFamily="34" charset="0"/>
              </a:rPr>
              <a:t>ask</a:t>
            </a:r>
            <a:r>
              <a:rPr lang="pl-PL" sz="4000" dirty="0">
                <a:solidFill>
                  <a:srgbClr val="FFFFFF"/>
                </a:solidFill>
                <a:ea typeface="Roboto" panose="02000000000000000000" pitchFamily="2" charset="0"/>
                <a:cs typeface="Calibri" panose="020F0502020204030204" pitchFamily="34" charset="0"/>
              </a:rPr>
              <a:t> </a:t>
            </a:r>
            <a:r>
              <a:rPr lang="pl-PL" sz="4000" dirty="0" err="1">
                <a:solidFill>
                  <a:srgbClr val="FFFFFF"/>
                </a:solidFill>
                <a:ea typeface="Roboto" panose="02000000000000000000" pitchFamily="2" charset="0"/>
                <a:cs typeface="Calibri" panose="020F0502020204030204" pitchFamily="34" charset="0"/>
              </a:rPr>
              <a:t>yourself</a:t>
            </a:r>
            <a:r>
              <a:rPr lang="pl-PL" sz="4000" dirty="0">
                <a:solidFill>
                  <a:srgbClr val="FFFFFF"/>
                </a:solidFill>
                <a:ea typeface="Roboto" panose="02000000000000000000" pitchFamily="2" charset="0"/>
                <a:cs typeface="Calibri" panose="020F0502020204030204" pitchFamily="34" charset="0"/>
              </a:rPr>
              <a:t> </a:t>
            </a:r>
            <a:r>
              <a:rPr lang="pl-PL" sz="4000" dirty="0" err="1">
                <a:solidFill>
                  <a:srgbClr val="FFFFFF"/>
                </a:solidFill>
                <a:ea typeface="Roboto" panose="02000000000000000000" pitchFamily="2" charset="0"/>
                <a:cs typeface="Calibri" panose="020F0502020204030204" pitchFamily="34" charset="0"/>
              </a:rPr>
              <a:t>is</a:t>
            </a:r>
            <a:r>
              <a:rPr lang="pl-PL" sz="4000" dirty="0">
                <a:solidFill>
                  <a:srgbClr val="FFFFFF"/>
                </a:solidFill>
                <a:ea typeface="Roboto" panose="02000000000000000000" pitchFamily="2" charset="0"/>
                <a:cs typeface="Calibri" panose="020F0502020204030204" pitchFamily="34" charset="0"/>
              </a:rPr>
              <a:t>:</a:t>
            </a:r>
          </a:p>
          <a:p>
            <a:pPr>
              <a:buClr>
                <a:schemeClr val="accent1"/>
              </a:buClr>
            </a:pPr>
            <a:r>
              <a:rPr lang="pl-PL" sz="4000" dirty="0" err="1">
                <a:solidFill>
                  <a:srgbClr val="FFFFFF"/>
                </a:solidFill>
                <a:ea typeface="Roboto" panose="02000000000000000000" pitchFamily="2" charset="0"/>
                <a:cs typeface="Calibri" panose="020F0502020204030204" pitchFamily="34" charset="0"/>
              </a:rPr>
              <a:t>Where</a:t>
            </a:r>
            <a:r>
              <a:rPr lang="pl-PL" sz="4000" dirty="0">
                <a:solidFill>
                  <a:srgbClr val="FFFFFF"/>
                </a:solidFill>
                <a:ea typeface="Roboto" panose="02000000000000000000" pitchFamily="2" charset="0"/>
                <a:cs typeface="Calibri" panose="020F0502020204030204" pitchFamily="34" charset="0"/>
              </a:rPr>
              <a:t> we </a:t>
            </a:r>
            <a:r>
              <a:rPr lang="pl-PL" sz="4000" dirty="0" err="1">
                <a:solidFill>
                  <a:srgbClr val="FFFFFF"/>
                </a:solidFill>
                <a:ea typeface="Roboto" panose="02000000000000000000" pitchFamily="2" charset="0"/>
                <a:cs typeface="Calibri" panose="020F0502020204030204" pitchFamily="34" charset="0"/>
              </a:rPr>
              <a:t>would</a:t>
            </a:r>
            <a:r>
              <a:rPr lang="pl-PL" sz="4000" dirty="0">
                <a:solidFill>
                  <a:srgbClr val="FFFFFF"/>
                </a:solidFill>
                <a:ea typeface="Roboto" panose="02000000000000000000" pitchFamily="2" charset="0"/>
                <a:cs typeface="Calibri" panose="020F0502020204030204" pitchFamily="34" charset="0"/>
              </a:rPr>
              <a:t> </a:t>
            </a:r>
            <a:r>
              <a:rPr lang="pl-PL" sz="4000" dirty="0" err="1">
                <a:solidFill>
                  <a:srgbClr val="FFFFFF"/>
                </a:solidFill>
                <a:ea typeface="Roboto" panose="02000000000000000000" pitchFamily="2" charset="0"/>
                <a:cs typeface="Calibri" panose="020F0502020204030204" pitchFamily="34" charset="0"/>
              </a:rPr>
              <a:t>like</a:t>
            </a:r>
            <a:r>
              <a:rPr lang="pl-PL" sz="4000" dirty="0">
                <a:solidFill>
                  <a:srgbClr val="FFFFFF"/>
                </a:solidFill>
                <a:ea typeface="Roboto" panose="02000000000000000000" pitchFamily="2" charset="0"/>
                <a:cs typeface="Calibri" panose="020F0502020204030204" pitchFamily="34" charset="0"/>
              </a:rPr>
              <a:t> to </a:t>
            </a:r>
            <a:r>
              <a:rPr lang="pl-PL" sz="4000" dirty="0" err="1">
                <a:solidFill>
                  <a:srgbClr val="FFFFFF"/>
                </a:solidFill>
                <a:ea typeface="Roboto" panose="02000000000000000000" pitchFamily="2" charset="0"/>
                <a:cs typeface="Calibri" panose="020F0502020204030204" pitchFamily="34" charset="0"/>
              </a:rPr>
              <a:t>use</a:t>
            </a:r>
            <a:r>
              <a:rPr lang="pl-PL" sz="4000" dirty="0">
                <a:solidFill>
                  <a:srgbClr val="FFFFFF"/>
                </a:solidFill>
                <a:ea typeface="Roboto" panose="02000000000000000000" pitchFamily="2" charset="0"/>
                <a:cs typeface="Calibri" panose="020F0502020204030204" pitchFamily="34" charset="0"/>
              </a:rPr>
              <a:t> </a:t>
            </a:r>
            <a:r>
              <a:rPr lang="pl-PL" sz="4000" dirty="0" err="1">
                <a:solidFill>
                  <a:srgbClr val="FFFFFF"/>
                </a:solidFill>
                <a:ea typeface="Roboto" panose="02000000000000000000" pitchFamily="2" charset="0"/>
                <a:cs typeface="Calibri" panose="020F0502020204030204" pitchFamily="34" charset="0"/>
              </a:rPr>
              <a:t>Kubernetes</a:t>
            </a:r>
            <a:r>
              <a:rPr lang="pl-PL" sz="4000" dirty="0">
                <a:solidFill>
                  <a:srgbClr val="FFFFFF"/>
                </a:solidFill>
                <a:ea typeface="Roboto" panose="02000000000000000000" pitchFamily="2" charset="0"/>
                <a:cs typeface="Calibri" panose="020F0502020204030204" pitchFamily="34" charset="0"/>
              </a:rPr>
              <a:t>?</a:t>
            </a:r>
          </a:p>
          <a:p>
            <a:pPr>
              <a:buClr>
                <a:schemeClr val="accent1"/>
              </a:buClr>
            </a:pPr>
            <a:r>
              <a:rPr lang="pl-PL" sz="4000" dirty="0">
                <a:solidFill>
                  <a:srgbClr val="FFFFFF"/>
                </a:solidFill>
                <a:ea typeface="Roboto" panose="02000000000000000000" pitchFamily="2" charset="0"/>
                <a:cs typeface="Calibri" panose="020F0502020204030204" pitchFamily="34" charset="0"/>
              </a:rPr>
              <a:t>On-</a:t>
            </a:r>
            <a:r>
              <a:rPr lang="pl-PL" sz="4000" dirty="0" err="1">
                <a:solidFill>
                  <a:srgbClr val="FFFFFF"/>
                </a:solidFill>
                <a:ea typeface="Roboto" panose="02000000000000000000" pitchFamily="2" charset="0"/>
                <a:cs typeface="Calibri" panose="020F0502020204030204" pitchFamily="34" charset="0"/>
              </a:rPr>
              <a:t>premise</a:t>
            </a:r>
            <a:r>
              <a:rPr lang="pl-PL" sz="4000" dirty="0">
                <a:solidFill>
                  <a:srgbClr val="FFFFFF"/>
                </a:solidFill>
                <a:ea typeface="Roboto" panose="02000000000000000000" pitchFamily="2" charset="0"/>
                <a:cs typeface="Calibri" panose="020F0502020204030204" pitchFamily="34" charset="0"/>
              </a:rPr>
              <a:t> vs </a:t>
            </a:r>
            <a:r>
              <a:rPr lang="pl-PL" sz="4000" dirty="0" err="1">
                <a:solidFill>
                  <a:srgbClr val="FFFFFF"/>
                </a:solidFill>
                <a:ea typeface="Roboto" panose="02000000000000000000" pitchFamily="2" charset="0"/>
                <a:cs typeface="Calibri" panose="020F0502020204030204" pitchFamily="34" charset="0"/>
              </a:rPr>
              <a:t>Cloud</a:t>
            </a:r>
            <a:endParaRPr lang="pl-PL" sz="4000" dirty="0">
              <a:solidFill>
                <a:srgbClr val="FFFFFF"/>
              </a:solidFill>
              <a:ea typeface="Roboto" panose="02000000000000000000" pitchFamily="2" charset="0"/>
              <a:cs typeface="Calibri" panose="020F0502020204030204" pitchFamily="34"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a:solidFill>
                  <a:schemeClr val="bg1"/>
                </a:solidFill>
                <a:latin typeface="Roboto" panose="02000000000000000000" pitchFamily="2" charset="0"/>
                <a:ea typeface="Roboto" panose="02000000000000000000" pitchFamily="2" charset="0"/>
              </a:rPr>
              <a:t>Deployment of </a:t>
            </a:r>
            <a:r>
              <a:rPr lang="pl-PL" dirty="0" err="1">
                <a:solidFill>
                  <a:schemeClr val="bg1"/>
                </a:solidFill>
                <a:latin typeface="Roboto" panose="02000000000000000000" pitchFamily="2" charset="0"/>
                <a:ea typeface="Roboto" panose="02000000000000000000" pitchFamily="2" charset="0"/>
              </a:rPr>
              <a:t>Kubernetes</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96353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A picture containing text&#10;&#10;Description automatically generated">
            <a:extLst>
              <a:ext uri="{FF2B5EF4-FFF2-40B4-BE49-F238E27FC236}">
                <a16:creationId xmlns:a16="http://schemas.microsoft.com/office/drawing/2014/main" id="{030C57E1-5917-3E4A-A1FF-DF910C877154}"/>
              </a:ext>
            </a:extLst>
          </p:cNvPr>
          <p:cNvPicPr>
            <a:picLocks noGrp="1" noChangeAspect="1"/>
          </p:cNvPicPr>
          <p:nvPr>
            <p:ph idx="1"/>
          </p:nvPr>
        </p:nvPicPr>
        <p:blipFill>
          <a:blip r:embed="rId2"/>
          <a:stretch>
            <a:fillRect/>
          </a:stretch>
        </p:blipFill>
        <p:spPr>
          <a:xfrm rot="20412853">
            <a:off x="3843456" y="1897161"/>
            <a:ext cx="4505087" cy="2534111"/>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a:solidFill>
                  <a:schemeClr val="bg1"/>
                </a:solidFill>
                <a:latin typeface="Roboto" panose="02000000000000000000" pitchFamily="2" charset="0"/>
                <a:ea typeface="Roboto" panose="02000000000000000000" pitchFamily="2" charset="0"/>
              </a:rPr>
              <a:t>On-</a:t>
            </a:r>
            <a:r>
              <a:rPr lang="pl-PL" dirty="0" err="1">
                <a:solidFill>
                  <a:schemeClr val="bg1"/>
                </a:solidFill>
                <a:latin typeface="Roboto" panose="02000000000000000000" pitchFamily="2" charset="0"/>
                <a:ea typeface="Roboto" panose="02000000000000000000" pitchFamily="2" charset="0"/>
              </a:rPr>
              <a:t>premise</a:t>
            </a:r>
            <a:r>
              <a:rPr lang="pl-PL" dirty="0">
                <a:solidFill>
                  <a:schemeClr val="bg1"/>
                </a:solidFill>
                <a:latin typeface="Roboto" panose="02000000000000000000" pitchFamily="2" charset="0"/>
                <a:ea typeface="Roboto" panose="02000000000000000000" pitchFamily="2" charset="0"/>
              </a:rPr>
              <a:t> – pros</a:t>
            </a:r>
          </a:p>
        </p:txBody>
      </p:sp>
      <p:sp>
        <p:nvSpPr>
          <p:cNvPr id="6" name="TextBox 5">
            <a:extLst>
              <a:ext uri="{FF2B5EF4-FFF2-40B4-BE49-F238E27FC236}">
                <a16:creationId xmlns:a16="http://schemas.microsoft.com/office/drawing/2014/main" id="{2D6EAFDF-7A62-B541-861B-C22E22AE0C2F}"/>
              </a:ext>
            </a:extLst>
          </p:cNvPr>
          <p:cNvSpPr txBox="1"/>
          <p:nvPr/>
        </p:nvSpPr>
        <p:spPr>
          <a:xfrm>
            <a:off x="838200" y="5519852"/>
            <a:ext cx="7090317" cy="646331"/>
          </a:xfrm>
          <a:prstGeom prst="rect">
            <a:avLst/>
          </a:prstGeom>
          <a:noFill/>
        </p:spPr>
        <p:txBody>
          <a:bodyPr wrap="square" rtlCol="0">
            <a:spAutoFit/>
          </a:bodyPr>
          <a:lstStyle/>
          <a:p>
            <a:pPr marL="285750" indent="-285750">
              <a:buFont typeface="Arial" panose="020B0604020202020204" pitchFamily="34" charset="0"/>
              <a:buChar char="•"/>
            </a:pPr>
            <a:r>
              <a:rPr lang="en-GB" sz="3600" dirty="0">
                <a:solidFill>
                  <a:schemeClr val="bg1"/>
                </a:solidFill>
              </a:rPr>
              <a:t>Dedicated hardware*</a:t>
            </a:r>
          </a:p>
        </p:txBody>
      </p:sp>
    </p:spTree>
    <p:extLst>
      <p:ext uri="{BB962C8B-B14F-4D97-AF65-F5344CB8AC3E}">
        <p14:creationId xmlns:p14="http://schemas.microsoft.com/office/powerpoint/2010/main" val="4063308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a:solidFill>
                  <a:schemeClr val="bg1"/>
                </a:solidFill>
                <a:latin typeface="Roboto" panose="02000000000000000000" pitchFamily="2" charset="0"/>
                <a:ea typeface="Roboto" panose="02000000000000000000" pitchFamily="2" charset="0"/>
              </a:rPr>
              <a:t>On-</a:t>
            </a:r>
            <a:r>
              <a:rPr lang="pl-PL" dirty="0" err="1">
                <a:solidFill>
                  <a:schemeClr val="bg1"/>
                </a:solidFill>
                <a:latin typeface="Roboto" panose="02000000000000000000" pitchFamily="2" charset="0"/>
                <a:ea typeface="Roboto" panose="02000000000000000000" pitchFamily="2" charset="0"/>
              </a:rPr>
              <a:t>premise</a:t>
            </a:r>
            <a:r>
              <a:rPr lang="pl-PL" dirty="0">
                <a:solidFill>
                  <a:schemeClr val="bg1"/>
                </a:solidFill>
                <a:latin typeface="Roboto" panose="02000000000000000000" pitchFamily="2" charset="0"/>
                <a:ea typeface="Roboto" panose="02000000000000000000" pitchFamily="2" charset="0"/>
              </a:rPr>
              <a:t> – </a:t>
            </a:r>
            <a:r>
              <a:rPr lang="pl-PL" dirty="0" err="1">
                <a:solidFill>
                  <a:schemeClr val="bg1"/>
                </a:solidFill>
                <a:latin typeface="Roboto" panose="02000000000000000000" pitchFamily="2" charset="0"/>
                <a:ea typeface="Roboto" panose="02000000000000000000" pitchFamily="2" charset="0"/>
              </a:rPr>
              <a:t>cons</a:t>
            </a:r>
            <a:endParaRPr lang="pl-PL" dirty="0">
              <a:solidFill>
                <a:schemeClr val="bg1"/>
              </a:solidFill>
              <a:latin typeface="Roboto" panose="02000000000000000000" pitchFamily="2" charset="0"/>
              <a:ea typeface="Roboto" panose="02000000000000000000" pitchFamily="2" charset="0"/>
            </a:endParaRPr>
          </a:p>
        </p:txBody>
      </p:sp>
      <p:sp>
        <p:nvSpPr>
          <p:cNvPr id="7" name="Content Placeholder 2">
            <a:extLst>
              <a:ext uri="{FF2B5EF4-FFF2-40B4-BE49-F238E27FC236}">
                <a16:creationId xmlns:a16="http://schemas.microsoft.com/office/drawing/2014/main" id="{FD88F404-103B-BB4F-AF05-9E75188FCD25}"/>
              </a:ext>
            </a:extLst>
          </p:cNvPr>
          <p:cNvSpPr>
            <a:spLocks noGrp="1"/>
          </p:cNvSpPr>
          <p:nvPr>
            <p:ph idx="1"/>
          </p:nvPr>
        </p:nvSpPr>
        <p:spPr>
          <a:xfrm>
            <a:off x="838200" y="1825625"/>
            <a:ext cx="10515600" cy="4351338"/>
          </a:xfrm>
        </p:spPr>
        <p:txBody>
          <a:bodyPr/>
          <a:lstStyle/>
          <a:p>
            <a:pPr>
              <a:buClr>
                <a:schemeClr val="accent1"/>
              </a:buClr>
            </a:pPr>
            <a:r>
              <a:rPr lang="en-GB" dirty="0">
                <a:solidFill>
                  <a:schemeClr val="bg1"/>
                </a:solidFill>
              </a:rPr>
              <a:t>Hard Operational</a:t>
            </a:r>
          </a:p>
          <a:p>
            <a:pPr>
              <a:buClr>
                <a:schemeClr val="accent1"/>
              </a:buClr>
            </a:pPr>
            <a:r>
              <a:rPr lang="en-GB" dirty="0">
                <a:solidFill>
                  <a:schemeClr val="bg1"/>
                </a:solidFill>
              </a:rPr>
              <a:t>Upgrades of cluster!</a:t>
            </a:r>
          </a:p>
          <a:p>
            <a:pPr>
              <a:buClr>
                <a:schemeClr val="accent1"/>
              </a:buClr>
            </a:pPr>
            <a:r>
              <a:rPr lang="en-GB" dirty="0">
                <a:solidFill>
                  <a:schemeClr val="bg1"/>
                </a:solidFill>
              </a:rPr>
              <a:t>Storage?</a:t>
            </a:r>
          </a:p>
          <a:p>
            <a:pPr>
              <a:buClr>
                <a:schemeClr val="accent1"/>
              </a:buClr>
            </a:pPr>
            <a:r>
              <a:rPr lang="en-GB" dirty="0">
                <a:solidFill>
                  <a:schemeClr val="bg1"/>
                </a:solidFill>
              </a:rPr>
              <a:t>You need great ops engineers</a:t>
            </a:r>
          </a:p>
          <a:p>
            <a:pPr>
              <a:buClr>
                <a:schemeClr val="accent1"/>
              </a:buClr>
            </a:pPr>
            <a:r>
              <a:rPr lang="en-GB" dirty="0">
                <a:solidFill>
                  <a:schemeClr val="bg1"/>
                </a:solidFill>
              </a:rPr>
              <a:t>Security</a:t>
            </a:r>
          </a:p>
          <a:p>
            <a:pPr>
              <a:buClr>
                <a:schemeClr val="accent1"/>
              </a:buClr>
            </a:pPr>
            <a:r>
              <a:rPr lang="en-GB" dirty="0">
                <a:solidFill>
                  <a:schemeClr val="bg1"/>
                </a:solidFill>
              </a:rPr>
              <a:t>Microsoft, Amazon, Google spend years to make them stable and usable</a:t>
            </a:r>
          </a:p>
          <a:p>
            <a:pPr>
              <a:buClr>
                <a:schemeClr val="accent1"/>
              </a:buClr>
            </a:pPr>
            <a:r>
              <a:rPr lang="en-GB" dirty="0">
                <a:solidFill>
                  <a:schemeClr val="bg1"/>
                </a:solidFill>
              </a:rPr>
              <a:t>Do you really think it’s that easy?</a:t>
            </a:r>
          </a:p>
        </p:txBody>
      </p:sp>
    </p:spTree>
    <p:extLst>
      <p:ext uri="{BB962C8B-B14F-4D97-AF65-F5344CB8AC3E}">
        <p14:creationId xmlns:p14="http://schemas.microsoft.com/office/powerpoint/2010/main" val="3673198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a:solidFill>
                  <a:schemeClr val="bg1"/>
                </a:solidFill>
                <a:latin typeface="Roboto" panose="02000000000000000000" pitchFamily="2" charset="0"/>
                <a:ea typeface="Roboto" panose="02000000000000000000" pitchFamily="2" charset="0"/>
              </a:rPr>
              <a:t>On-</a:t>
            </a:r>
            <a:r>
              <a:rPr lang="pl-PL" dirty="0" err="1">
                <a:solidFill>
                  <a:schemeClr val="bg1"/>
                </a:solidFill>
                <a:latin typeface="Roboto" panose="02000000000000000000" pitchFamily="2" charset="0"/>
                <a:ea typeface="Roboto" panose="02000000000000000000" pitchFamily="2" charset="0"/>
              </a:rPr>
              <a:t>premise</a:t>
            </a:r>
            <a:r>
              <a:rPr lang="pl-PL" dirty="0">
                <a:solidFill>
                  <a:schemeClr val="bg1"/>
                </a:solidFill>
                <a:latin typeface="Roboto" panose="02000000000000000000" pitchFamily="2" charset="0"/>
                <a:ea typeface="Roboto" panose="02000000000000000000" pitchFamily="2" charset="0"/>
              </a:rPr>
              <a:t> – </a:t>
            </a:r>
            <a:r>
              <a:rPr lang="pl-PL" dirty="0" err="1">
                <a:solidFill>
                  <a:schemeClr val="bg1"/>
                </a:solidFill>
                <a:latin typeface="Roboto" panose="02000000000000000000" pitchFamily="2" charset="0"/>
                <a:ea typeface="Roboto" panose="02000000000000000000" pitchFamily="2" charset="0"/>
              </a:rPr>
              <a:t>when</a:t>
            </a:r>
            <a:r>
              <a:rPr lang="pl-PL" dirty="0">
                <a:solidFill>
                  <a:schemeClr val="bg1"/>
                </a:solidFill>
                <a:latin typeface="Roboto" panose="02000000000000000000" pitchFamily="2" charset="0"/>
                <a:ea typeface="Roboto" panose="02000000000000000000" pitchFamily="2" charset="0"/>
              </a:rPr>
              <a:t>?</a:t>
            </a:r>
          </a:p>
        </p:txBody>
      </p:sp>
      <p:sp>
        <p:nvSpPr>
          <p:cNvPr id="3" name="Content Placeholder 2">
            <a:extLst>
              <a:ext uri="{FF2B5EF4-FFF2-40B4-BE49-F238E27FC236}">
                <a16:creationId xmlns:a16="http://schemas.microsoft.com/office/drawing/2014/main" id="{F49C8001-89D5-FC41-BFD7-B4E7EEAF89B8}"/>
              </a:ext>
            </a:extLst>
          </p:cNvPr>
          <p:cNvSpPr>
            <a:spLocks noGrp="1"/>
          </p:cNvSpPr>
          <p:nvPr>
            <p:ph idx="1"/>
          </p:nvPr>
        </p:nvSpPr>
        <p:spPr/>
        <p:txBody>
          <a:bodyPr/>
          <a:lstStyle/>
          <a:p>
            <a:pPr>
              <a:buClr>
                <a:schemeClr val="accent1"/>
              </a:buClr>
            </a:pPr>
            <a:r>
              <a:rPr lang="en-GB" dirty="0">
                <a:solidFill>
                  <a:schemeClr val="bg1"/>
                </a:solidFill>
              </a:rPr>
              <a:t>You absolutely must have your compute local (for latency or security or legal reasons)</a:t>
            </a:r>
          </a:p>
          <a:p>
            <a:pPr>
              <a:buClr>
                <a:schemeClr val="accent1"/>
              </a:buClr>
            </a:pPr>
            <a:r>
              <a:rPr lang="en-GB" dirty="0">
                <a:solidFill>
                  <a:schemeClr val="bg1"/>
                </a:solidFill>
              </a:rPr>
              <a:t>Your workloads need to be on the edge (for latency or security)</a:t>
            </a:r>
          </a:p>
          <a:p>
            <a:pPr>
              <a:buClr>
                <a:schemeClr val="accent1"/>
              </a:buClr>
            </a:pPr>
            <a:r>
              <a:rPr lang="en-GB" dirty="0">
                <a:solidFill>
                  <a:schemeClr val="bg1"/>
                </a:solidFill>
              </a:rPr>
              <a:t>You need truly HUGE amounts of compute and/or data storage and managing your own </a:t>
            </a:r>
            <a:r>
              <a:rPr lang="en-GB" dirty="0" err="1">
                <a:solidFill>
                  <a:schemeClr val="bg1"/>
                </a:solidFill>
              </a:rPr>
              <a:t>datacenters</a:t>
            </a:r>
            <a:r>
              <a:rPr lang="en-GB" dirty="0">
                <a:solidFill>
                  <a:schemeClr val="bg1"/>
                </a:solidFill>
              </a:rPr>
              <a:t> is more cost effective</a:t>
            </a:r>
          </a:p>
          <a:p>
            <a:pPr>
              <a:buClr>
                <a:schemeClr val="accent1"/>
              </a:buClr>
            </a:pPr>
            <a:r>
              <a:rPr lang="en-GB" dirty="0">
                <a:solidFill>
                  <a:schemeClr val="bg1"/>
                </a:solidFill>
              </a:rPr>
              <a:t>You have some fancy hardware needs that you can’t get (cheaper) from a cloud provider</a:t>
            </a:r>
          </a:p>
          <a:p>
            <a:pPr marL="0" indent="0">
              <a:buClr>
                <a:schemeClr val="accent1"/>
              </a:buClr>
              <a:buNone/>
            </a:pPr>
            <a:endParaRPr lang="en-GB" dirty="0">
              <a:solidFill>
                <a:schemeClr val="bg1"/>
              </a:solidFill>
            </a:endParaRPr>
          </a:p>
        </p:txBody>
      </p:sp>
    </p:spTree>
    <p:extLst>
      <p:ext uri="{BB962C8B-B14F-4D97-AF65-F5344CB8AC3E}">
        <p14:creationId xmlns:p14="http://schemas.microsoft.com/office/powerpoint/2010/main" val="3992497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3990" y="1978739"/>
            <a:ext cx="9144000" cy="2900518"/>
          </a:xfrm>
        </p:spPr>
        <p:txBody>
          <a:bodyPr>
            <a:normAutofit/>
          </a:bodyPr>
          <a:lstStyle/>
          <a:p>
            <a:endParaRPr lang="pl-PL" dirty="0">
              <a:solidFill>
                <a:srgbClr val="FFFFFF"/>
              </a:solidFill>
              <a:latin typeface="Roboto Medium" panose="02000000000000000000" pitchFamily="2" charset="0"/>
              <a:ea typeface="Roboto Medium" panose="02000000000000000000" pitchFamily="2" charset="0"/>
            </a:endParaRPr>
          </a:p>
        </p:txBody>
      </p:sp>
      <p:pic>
        <p:nvPicPr>
          <p:cNvPr id="4" name="Picture 3" descr="A person wearing a suit and tie&#10;&#10;Description automatically generated">
            <a:extLst>
              <a:ext uri="{FF2B5EF4-FFF2-40B4-BE49-F238E27FC236}">
                <a16:creationId xmlns:a16="http://schemas.microsoft.com/office/drawing/2014/main" id="{FCF4DF46-A3EF-9841-A052-BFB22E51EC27}"/>
              </a:ext>
            </a:extLst>
          </p:cNvPr>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673785344"/>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3990" y="1978739"/>
            <a:ext cx="9144000" cy="2900518"/>
          </a:xfrm>
        </p:spPr>
        <p:txBody>
          <a:bodyPr>
            <a:normAutofit/>
          </a:bodyPr>
          <a:lstStyle/>
          <a:p>
            <a:endParaRPr lang="pl-PL" dirty="0">
              <a:solidFill>
                <a:srgbClr val="FFFFFF"/>
              </a:solidFill>
              <a:latin typeface="Roboto Medium" panose="02000000000000000000" pitchFamily="2" charset="0"/>
              <a:ea typeface="Roboto Medium" panose="02000000000000000000" pitchFamily="2" charset="0"/>
            </a:endParaRPr>
          </a:p>
        </p:txBody>
      </p:sp>
      <p:pic>
        <p:nvPicPr>
          <p:cNvPr id="5" name="Picture 4" descr="A picture containing calendar&#10;&#10;Description automatically generated">
            <a:extLst>
              <a:ext uri="{FF2B5EF4-FFF2-40B4-BE49-F238E27FC236}">
                <a16:creationId xmlns:a16="http://schemas.microsoft.com/office/drawing/2014/main" id="{3D3DFB08-9FF8-7443-9A4E-BE7864C76E26}"/>
              </a:ext>
            </a:extLst>
          </p:cNvPr>
          <p:cNvPicPr>
            <a:picLocks noChangeAspect="1"/>
          </p:cNvPicPr>
          <p:nvPr/>
        </p:nvPicPr>
        <p:blipFill>
          <a:blip r:embed="rId2"/>
          <a:stretch>
            <a:fillRect/>
          </a:stretch>
        </p:blipFill>
        <p:spPr>
          <a:xfrm>
            <a:off x="1839685" y="0"/>
            <a:ext cx="8512609" cy="6949069"/>
          </a:xfrm>
          <a:prstGeom prst="rect">
            <a:avLst/>
          </a:prstGeom>
        </p:spPr>
      </p:pic>
    </p:spTree>
    <p:extLst>
      <p:ext uri="{BB962C8B-B14F-4D97-AF65-F5344CB8AC3E}">
        <p14:creationId xmlns:p14="http://schemas.microsoft.com/office/powerpoint/2010/main" val="715900906"/>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2">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4">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4" name="Picture 3" descr="A cat with its mouth open&#10;&#10;Description automatically generated">
            <a:extLst>
              <a:ext uri="{FF2B5EF4-FFF2-40B4-BE49-F238E27FC236}">
                <a16:creationId xmlns:a16="http://schemas.microsoft.com/office/drawing/2014/main" id="{6A41747E-E392-664E-B300-1058F2702E32}"/>
              </a:ext>
            </a:extLst>
          </p:cNvPr>
          <p:cNvPicPr>
            <a:picLocks noChangeAspect="1"/>
          </p:cNvPicPr>
          <p:nvPr/>
        </p:nvPicPr>
        <p:blipFill rotWithShape="1">
          <a:blip r:embed="rId2">
            <a:alphaModFix amt="60000"/>
          </a:blip>
          <a:srcRect l="25172" r="20453" b="1"/>
          <a:stretch/>
        </p:blipFill>
        <p:spPr>
          <a:xfrm>
            <a:off x="179940" y="182880"/>
            <a:ext cx="5915025" cy="6499784"/>
          </a:xfrm>
          <a:prstGeom prst="rect">
            <a:avLst/>
          </a:prstGeom>
        </p:spPr>
      </p:pic>
      <p:pic>
        <p:nvPicPr>
          <p:cNvPr id="7" name="Picture 6" descr="A cat sitting in a room&#10;&#10;Description automatically generated">
            <a:extLst>
              <a:ext uri="{FF2B5EF4-FFF2-40B4-BE49-F238E27FC236}">
                <a16:creationId xmlns:a16="http://schemas.microsoft.com/office/drawing/2014/main" id="{E5F3A2BA-F6E4-154E-8495-5751703C80CF}"/>
              </a:ext>
            </a:extLst>
          </p:cNvPr>
          <p:cNvPicPr>
            <a:picLocks noChangeAspect="1"/>
          </p:cNvPicPr>
          <p:nvPr/>
        </p:nvPicPr>
        <p:blipFill rotWithShape="1">
          <a:blip r:embed="rId3">
            <a:alphaModFix amt="60000"/>
          </a:blip>
          <a:srcRect l="19269" r="27721"/>
          <a:stretch/>
        </p:blipFill>
        <p:spPr>
          <a:xfrm>
            <a:off x="6096844" y="182880"/>
            <a:ext cx="5915025" cy="6499784"/>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6922128" y="-935052"/>
            <a:ext cx="4896784" cy="2220775"/>
          </a:xfrm>
        </p:spPr>
        <p:txBody>
          <a:bodyPr>
            <a:normAutofit/>
          </a:bodyPr>
          <a:lstStyle/>
          <a:p>
            <a:pPr algn="l"/>
            <a:r>
              <a:rPr lang="pl-PL" sz="5200" dirty="0" err="1">
                <a:solidFill>
                  <a:srgbClr val="FFFFFF"/>
                </a:solidFill>
                <a:latin typeface="Roboto Medium" panose="02000000000000000000" pitchFamily="2" charset="0"/>
                <a:ea typeface="Roboto Medium" panose="02000000000000000000" pitchFamily="2" charset="0"/>
              </a:rPr>
              <a:t>Your</a:t>
            </a:r>
            <a:r>
              <a:rPr lang="pl-PL" sz="5200" dirty="0">
                <a:solidFill>
                  <a:srgbClr val="FFFFFF"/>
                </a:solidFill>
                <a:latin typeface="Roboto Medium" panose="02000000000000000000" pitchFamily="2" charset="0"/>
                <a:ea typeface="Roboto Medium" panose="02000000000000000000" pitchFamily="2" charset="0"/>
              </a:rPr>
              <a:t> SRE team</a:t>
            </a:r>
          </a:p>
        </p:txBody>
      </p:sp>
      <p:sp>
        <p:nvSpPr>
          <p:cNvPr id="16" name="Title 1">
            <a:extLst>
              <a:ext uri="{FF2B5EF4-FFF2-40B4-BE49-F238E27FC236}">
                <a16:creationId xmlns:a16="http://schemas.microsoft.com/office/drawing/2014/main" id="{F883D7CA-F790-6E4E-AE35-79AE5AC2397A}"/>
              </a:ext>
            </a:extLst>
          </p:cNvPr>
          <p:cNvSpPr txBox="1">
            <a:spLocks/>
          </p:cNvSpPr>
          <p:nvPr/>
        </p:nvSpPr>
        <p:spPr>
          <a:xfrm>
            <a:off x="1106366" y="-1003250"/>
            <a:ext cx="4896784" cy="22207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pl-PL" sz="5200" dirty="0">
                <a:solidFill>
                  <a:srgbClr val="FFFFFF"/>
                </a:solidFill>
                <a:latin typeface="Roboto Medium" panose="02000000000000000000" pitchFamily="2" charset="0"/>
                <a:ea typeface="Roboto Medium" panose="02000000000000000000" pitchFamily="2" charset="0"/>
              </a:rPr>
              <a:t>K8s </a:t>
            </a:r>
            <a:r>
              <a:rPr lang="pl-PL" sz="5200" dirty="0" err="1">
                <a:solidFill>
                  <a:srgbClr val="FFFFFF"/>
                </a:solidFill>
                <a:latin typeface="Roboto Medium" panose="02000000000000000000" pitchFamily="2" charset="0"/>
                <a:ea typeface="Roboto Medium" panose="02000000000000000000" pitchFamily="2" charset="0"/>
              </a:rPr>
              <a:t>cluster</a:t>
            </a:r>
            <a:r>
              <a:rPr lang="pl-PL" sz="5200" dirty="0">
                <a:solidFill>
                  <a:srgbClr val="FFFFFF"/>
                </a:solidFill>
                <a:latin typeface="Roboto Medium" panose="02000000000000000000" pitchFamily="2" charset="0"/>
                <a:ea typeface="Roboto Medium" panose="02000000000000000000" pitchFamily="2" charset="0"/>
              </a:rPr>
              <a:t> </a:t>
            </a:r>
          </a:p>
        </p:txBody>
      </p:sp>
    </p:spTree>
    <p:extLst>
      <p:ext uri="{BB962C8B-B14F-4D97-AF65-F5344CB8AC3E}">
        <p14:creationId xmlns:p14="http://schemas.microsoft.com/office/powerpoint/2010/main" val="8353576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7464614" y="1783959"/>
            <a:ext cx="4087306" cy="2889114"/>
          </a:xfrm>
        </p:spPr>
        <p:txBody>
          <a:bodyPr anchor="b">
            <a:normAutofit/>
          </a:bodyPr>
          <a:lstStyle/>
          <a:p>
            <a:pPr algn="l"/>
            <a:endParaRPr lang="pl-PL" sz="5400">
              <a:latin typeface="Roboto Medium" panose="02000000000000000000" pitchFamily="2" charset="0"/>
              <a:ea typeface="Roboto Medium" panose="02000000000000000000" pitchFamily="2" charset="0"/>
            </a:endParaRPr>
          </a:p>
        </p:txBody>
      </p:sp>
      <p:sp>
        <p:nvSpPr>
          <p:cNvPr id="34" name="Freeform: Shape 33">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Diagram&#10;&#10;Description automatically generated">
            <a:extLst>
              <a:ext uri="{FF2B5EF4-FFF2-40B4-BE49-F238E27FC236}">
                <a16:creationId xmlns:a16="http://schemas.microsoft.com/office/drawing/2014/main" id="{25D7C4AC-E0D7-2D47-8C2A-710CEB625545}"/>
              </a:ext>
            </a:extLst>
          </p:cNvPr>
          <p:cNvPicPr>
            <a:picLocks noChangeAspect="1"/>
          </p:cNvPicPr>
          <p:nvPr/>
        </p:nvPicPr>
        <p:blipFill rotWithShape="1">
          <a:blip r:embed="rId2"/>
          <a:srcRect r="2126" b="1"/>
          <a:stretch/>
        </p:blipFill>
        <p:spPr>
          <a:xfrm>
            <a:off x="1" y="10"/>
            <a:ext cx="7188051"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2922550928"/>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louds in a blue sky&#10;&#10;Description automatically generated">
            <a:extLst>
              <a:ext uri="{FF2B5EF4-FFF2-40B4-BE49-F238E27FC236}">
                <a16:creationId xmlns:a16="http://schemas.microsoft.com/office/drawing/2014/main" id="{D94E9624-BECF-0247-8A15-DB45C4118FF2}"/>
              </a:ext>
            </a:extLst>
          </p:cNvPr>
          <p:cNvPicPr>
            <a:picLocks noChangeAspect="1"/>
          </p:cNvPicPr>
          <p:nvPr/>
        </p:nvPicPr>
        <p:blipFill rotWithShape="1">
          <a:blip r:embed="rId2">
            <a:alphaModFix amt="50000"/>
          </a:blip>
          <a:srcRect t="13192" b="11808"/>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dirty="0" err="1">
                <a:solidFill>
                  <a:srgbClr val="FFFFFF"/>
                </a:solidFill>
                <a:latin typeface="Roboto Medium" panose="02000000000000000000" pitchFamily="2" charset="0"/>
                <a:ea typeface="Roboto Medium" panose="02000000000000000000" pitchFamily="2" charset="0"/>
              </a:rPr>
              <a:t>Kubernetes</a:t>
            </a:r>
            <a:r>
              <a:rPr lang="pl-PL" dirty="0">
                <a:solidFill>
                  <a:srgbClr val="FFFFFF"/>
                </a:solidFill>
                <a:latin typeface="Roboto Medium" panose="02000000000000000000" pitchFamily="2" charset="0"/>
                <a:ea typeface="Roboto Medium" panose="02000000000000000000" pitchFamily="2" charset="0"/>
              </a:rPr>
              <a:t> On </a:t>
            </a:r>
            <a:r>
              <a:rPr lang="pl-PL" dirty="0" err="1">
                <a:solidFill>
                  <a:srgbClr val="FFFFFF"/>
                </a:solidFill>
                <a:latin typeface="Roboto Medium" panose="02000000000000000000" pitchFamily="2" charset="0"/>
                <a:ea typeface="Roboto Medium" panose="02000000000000000000" pitchFamily="2" charset="0"/>
              </a:rPr>
              <a:t>Cloud</a:t>
            </a:r>
            <a:endParaRPr lang="pl-PL" dirty="0">
              <a:solidFill>
                <a:srgbClr val="FFFFFF"/>
              </a:solidFill>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50073980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p:txBody>
          <a:bodyPr>
            <a:normAutofit/>
          </a:bodyPr>
          <a:lstStyle/>
          <a:p>
            <a:pPr marL="0" indent="0">
              <a:buNone/>
            </a:pPr>
            <a:r>
              <a:rPr lang="en-US" sz="2000" dirty="0">
                <a:solidFill>
                  <a:schemeClr val="bg1"/>
                </a:solidFill>
                <a:latin typeface="Roboto" panose="02000000000000000000" pitchFamily="2" charset="0"/>
                <a:ea typeface="Roboto" panose="02000000000000000000" pitchFamily="2" charset="0"/>
                <a:cs typeface="Calibri" panose="020F0502020204030204" pitchFamily="34" charset="0"/>
              </a:rPr>
              <a:t>Mateusz </a:t>
            </a:r>
            <a:r>
              <a:rPr lang="en-US" sz="2000" dirty="0" err="1">
                <a:solidFill>
                  <a:schemeClr val="bg1"/>
                </a:solidFill>
                <a:latin typeface="Roboto" panose="02000000000000000000" pitchFamily="2" charset="0"/>
                <a:ea typeface="Roboto" panose="02000000000000000000" pitchFamily="2" charset="0"/>
                <a:cs typeface="Calibri" panose="020F0502020204030204" pitchFamily="34" charset="0"/>
              </a:rPr>
              <a:t>Dymiński</a:t>
            </a:r>
            <a:r>
              <a:rPr lang="en-US" sz="2000" dirty="0">
                <a:solidFill>
                  <a:schemeClr val="bg1"/>
                </a:solidFill>
                <a:latin typeface="Roboto" panose="02000000000000000000" pitchFamily="2" charset="0"/>
                <a:ea typeface="Roboto" panose="02000000000000000000" pitchFamily="2" charset="0"/>
                <a:cs typeface="Calibri" panose="020F0502020204030204" pitchFamily="34" charset="0"/>
              </a:rPr>
              <a:t>	</a:t>
            </a:r>
          </a:p>
          <a:p>
            <a:pPr>
              <a:buClr>
                <a:srgbClr val="00B0F0"/>
              </a:buClr>
            </a:pPr>
            <a:r>
              <a:rPr lang="en-US" sz="2000" dirty="0">
                <a:solidFill>
                  <a:schemeClr val="bg1"/>
                </a:solidFill>
                <a:latin typeface="Roboto" panose="02000000000000000000" pitchFamily="2" charset="0"/>
                <a:ea typeface="Roboto" panose="02000000000000000000" pitchFamily="2" charset="0"/>
                <a:cs typeface="Calibri" panose="020F0502020204030204" pitchFamily="34" charset="0"/>
              </a:rPr>
              <a:t>Software Developer at Nokia</a:t>
            </a:r>
          </a:p>
          <a:p>
            <a:pPr>
              <a:buClr>
                <a:srgbClr val="00B0F0"/>
              </a:buClr>
            </a:pPr>
            <a:r>
              <a:rPr lang="en-US" sz="2000" dirty="0">
                <a:solidFill>
                  <a:schemeClr val="bg1"/>
                </a:solidFill>
                <a:latin typeface="Roboto" panose="02000000000000000000" pitchFamily="2" charset="0"/>
                <a:ea typeface="Roboto" panose="02000000000000000000" pitchFamily="2" charset="0"/>
                <a:cs typeface="Calibri" panose="020F0502020204030204" pitchFamily="34" charset="0"/>
              </a:rPr>
              <a:t>8+ exp with Java</a:t>
            </a:r>
          </a:p>
          <a:p>
            <a:pPr>
              <a:buClr>
                <a:srgbClr val="00B0F0"/>
              </a:buClr>
            </a:pPr>
            <a:r>
              <a:rPr lang="en-US" sz="2000" dirty="0">
                <a:solidFill>
                  <a:schemeClr val="bg1"/>
                </a:solidFill>
                <a:latin typeface="Roboto" panose="02000000000000000000" pitchFamily="2" charset="0"/>
                <a:ea typeface="Roboto" panose="02000000000000000000" pitchFamily="2" charset="0"/>
                <a:cs typeface="Calibri" panose="020F0502020204030204" pitchFamily="34" charset="0"/>
              </a:rPr>
              <a:t>5+ exp with Go</a:t>
            </a:r>
          </a:p>
          <a:p>
            <a:pPr>
              <a:buClr>
                <a:srgbClr val="00B0F0"/>
              </a:buClr>
            </a:pPr>
            <a:r>
              <a:rPr lang="en-US" sz="2000" dirty="0">
                <a:solidFill>
                  <a:schemeClr val="bg1"/>
                </a:solidFill>
                <a:latin typeface="Roboto" panose="02000000000000000000" pitchFamily="2" charset="0"/>
                <a:ea typeface="Roboto" panose="02000000000000000000" pitchFamily="2" charset="0"/>
                <a:cs typeface="Calibri" panose="020F0502020204030204" pitchFamily="34" charset="0"/>
              </a:rPr>
              <a:t>4+ exp with K8s</a:t>
            </a:r>
          </a:p>
          <a:p>
            <a:pPr>
              <a:buClr>
                <a:srgbClr val="00B0F0"/>
              </a:buClr>
            </a:pPr>
            <a:r>
              <a:rPr lang="en-US" sz="2000" dirty="0">
                <a:solidFill>
                  <a:schemeClr val="bg1"/>
                </a:solidFill>
                <a:latin typeface="Roboto" panose="02000000000000000000" pitchFamily="2" charset="0"/>
                <a:ea typeface="Roboto" panose="02000000000000000000" pitchFamily="2" charset="0"/>
                <a:cs typeface="Calibri" panose="020F0502020204030204" pitchFamily="34" charset="0"/>
              </a:rPr>
              <a:t>One of the organizer</a:t>
            </a:r>
            <a:r>
              <a:rPr lang="en-US" sz="2000" dirty="0">
                <a:latin typeface="Roboto" panose="02000000000000000000" pitchFamily="2" charset="0"/>
                <a:ea typeface="Roboto" panose="02000000000000000000" pitchFamily="2" charset="0"/>
                <a:cs typeface="Calibri" panose="020F0502020204030204" pitchFamily="34" charset="0"/>
              </a:rPr>
              <a:t> </a:t>
            </a:r>
            <a:r>
              <a:rPr lang="en-US" sz="2000" dirty="0">
                <a:solidFill>
                  <a:schemeClr val="accent4"/>
                </a:solidFill>
                <a:latin typeface="Roboto" panose="02000000000000000000" pitchFamily="2" charset="0"/>
                <a:ea typeface="Roboto" panose="02000000000000000000" pitchFamily="2" charset="0"/>
                <a:cs typeface="Calibri" panose="020F0502020204030204" pitchFamily="34" charset="0"/>
                <a:hlinkClick r:id="rId2">
                  <a:extLst>
                    <a:ext uri="{A12FA001-AC4F-418D-AE19-62706E023703}">
                      <ahyp:hlinkClr xmlns:ahyp="http://schemas.microsoft.com/office/drawing/2018/hyperlinkcolor" val="tx"/>
                    </a:ext>
                  </a:extLst>
                </a:hlinkClick>
              </a:rPr>
              <a:t>GoWroc - Golang Wroclaw Meetup</a:t>
            </a:r>
            <a:endParaRPr lang="en-US" sz="2000" dirty="0">
              <a:solidFill>
                <a:schemeClr val="accent4"/>
              </a:solidFill>
              <a:latin typeface="Roboto" panose="02000000000000000000" pitchFamily="2" charset="0"/>
              <a:ea typeface="Roboto" panose="02000000000000000000" pitchFamily="2" charset="0"/>
              <a:cs typeface="Calibri" panose="020F0502020204030204" pitchFamily="34" charset="0"/>
            </a:endParaRPr>
          </a:p>
          <a:p>
            <a:pPr>
              <a:buClr>
                <a:srgbClr val="00B0F0"/>
              </a:buClr>
            </a:pPr>
            <a:r>
              <a:rPr lang="en-US" sz="2000" dirty="0">
                <a:solidFill>
                  <a:schemeClr val="bg1"/>
                </a:solidFill>
                <a:latin typeface="Roboto" panose="02000000000000000000" pitchFamily="2" charset="0"/>
                <a:ea typeface="Roboto" panose="02000000000000000000" pitchFamily="2" charset="0"/>
                <a:cs typeface="Calibri" panose="020F0502020204030204" pitchFamily="34" charset="0"/>
              </a:rPr>
              <a:t>Page: </a:t>
            </a:r>
            <a:r>
              <a:rPr lang="en-US" sz="2000" dirty="0">
                <a:solidFill>
                  <a:schemeClr val="accent4"/>
                </a:solidFill>
                <a:latin typeface="Roboto" panose="02000000000000000000" pitchFamily="2" charset="0"/>
                <a:ea typeface="Roboto" panose="02000000000000000000" pitchFamily="2" charset="0"/>
                <a:cs typeface="Calibri" panose="020F0502020204030204" pitchFamily="34" charset="0"/>
                <a:hlinkClick r:id="rId3">
                  <a:extLst>
                    <a:ext uri="{A12FA001-AC4F-418D-AE19-62706E023703}">
                      <ahyp:hlinkClr xmlns:ahyp="http://schemas.microsoft.com/office/drawing/2018/hyperlinkcolor" val="tx"/>
                    </a:ext>
                  </a:extLst>
                </a:hlinkClick>
              </a:rPr>
              <a:t>https://</a:t>
            </a:r>
            <a:r>
              <a:rPr lang="en-US" sz="2000" dirty="0" err="1">
                <a:solidFill>
                  <a:schemeClr val="accent4"/>
                </a:solidFill>
                <a:latin typeface="Roboto" panose="02000000000000000000" pitchFamily="2" charset="0"/>
                <a:ea typeface="Roboto" panose="02000000000000000000" pitchFamily="2" charset="0"/>
                <a:cs typeface="Calibri" panose="020F0502020204030204" pitchFamily="34" charset="0"/>
                <a:hlinkClick r:id="rId3">
                  <a:extLst>
                    <a:ext uri="{A12FA001-AC4F-418D-AE19-62706E023703}">
                      <ahyp:hlinkClr xmlns:ahyp="http://schemas.microsoft.com/office/drawing/2018/hyperlinkcolor" val="tx"/>
                    </a:ext>
                  </a:extLst>
                </a:hlinkClick>
              </a:rPr>
              <a:t>mateuszdyminski.com</a:t>
            </a:r>
            <a:endParaRPr lang="en-US" sz="2000" dirty="0">
              <a:solidFill>
                <a:schemeClr val="accent4"/>
              </a:solidFill>
              <a:latin typeface="Roboto" panose="02000000000000000000" pitchFamily="2" charset="0"/>
              <a:ea typeface="Roboto" panose="02000000000000000000" pitchFamily="2" charset="0"/>
              <a:cs typeface="Calibri" panose="020F0502020204030204" pitchFamily="34" charset="0"/>
            </a:endParaRPr>
          </a:p>
          <a:p>
            <a:pPr>
              <a:buClr>
                <a:srgbClr val="00B0F0"/>
              </a:buClr>
            </a:pPr>
            <a:r>
              <a:rPr lang="en-US" sz="2000" dirty="0" err="1">
                <a:solidFill>
                  <a:schemeClr val="bg1"/>
                </a:solidFill>
                <a:latin typeface="Roboto" panose="02000000000000000000" pitchFamily="2" charset="0"/>
                <a:ea typeface="Roboto" panose="02000000000000000000" pitchFamily="2" charset="0"/>
                <a:cs typeface="Calibri" panose="020F0502020204030204" pitchFamily="34" charset="0"/>
              </a:rPr>
              <a:t>Github</a:t>
            </a:r>
            <a:r>
              <a:rPr lang="en-US" sz="2000" dirty="0">
                <a:solidFill>
                  <a:schemeClr val="bg1"/>
                </a:solidFill>
                <a:latin typeface="Roboto" panose="02000000000000000000" pitchFamily="2" charset="0"/>
                <a:ea typeface="Roboto" panose="02000000000000000000" pitchFamily="2" charset="0"/>
                <a:cs typeface="Calibri" panose="020F0502020204030204" pitchFamily="34" charset="0"/>
              </a:rPr>
              <a:t>:</a:t>
            </a:r>
            <a:r>
              <a:rPr lang="en-US" sz="2000" dirty="0">
                <a:latin typeface="Roboto" panose="02000000000000000000" pitchFamily="2" charset="0"/>
                <a:ea typeface="Roboto" panose="02000000000000000000" pitchFamily="2" charset="0"/>
                <a:cs typeface="Calibri" panose="020F0502020204030204" pitchFamily="34" charset="0"/>
              </a:rPr>
              <a:t> </a:t>
            </a:r>
            <a:r>
              <a:rPr lang="en-US" sz="2000" dirty="0">
                <a:solidFill>
                  <a:schemeClr val="accent4"/>
                </a:solidFill>
                <a:latin typeface="Roboto" panose="02000000000000000000" pitchFamily="2" charset="0"/>
                <a:ea typeface="Roboto" panose="02000000000000000000" pitchFamily="2" charset="0"/>
                <a:cs typeface="Calibri" panose="020F0502020204030204" pitchFamily="34" charset="0"/>
                <a:hlinkClick r:id="rId4">
                  <a:extLst>
                    <a:ext uri="{A12FA001-AC4F-418D-AE19-62706E023703}">
                      <ahyp:hlinkClr xmlns:ahyp="http://schemas.microsoft.com/office/drawing/2018/hyperlinkcolor" val="tx"/>
                    </a:ext>
                  </a:extLst>
                </a:hlinkClick>
              </a:rPr>
              <a:t>github.com/mateuszdyminski</a:t>
            </a:r>
            <a:endParaRPr lang="en-US" sz="2000" dirty="0">
              <a:solidFill>
                <a:schemeClr val="accent4"/>
              </a:solidFill>
              <a:latin typeface="Roboto" panose="02000000000000000000" pitchFamily="2" charset="0"/>
              <a:ea typeface="Roboto" panose="02000000000000000000" pitchFamily="2" charset="0"/>
              <a:cs typeface="Calibri" panose="020F0502020204030204" pitchFamily="34" charset="0"/>
            </a:endParaRPr>
          </a:p>
          <a:p>
            <a:pPr>
              <a:buClr>
                <a:srgbClr val="00B0F0"/>
              </a:buClr>
            </a:pPr>
            <a:r>
              <a:rPr lang="en-US" sz="2000" dirty="0">
                <a:solidFill>
                  <a:schemeClr val="bg1"/>
                </a:solidFill>
                <a:latin typeface="Roboto" panose="02000000000000000000" pitchFamily="2" charset="0"/>
                <a:ea typeface="Roboto" panose="02000000000000000000" pitchFamily="2" charset="0"/>
                <a:cs typeface="Calibri" panose="020F0502020204030204" pitchFamily="34" charset="0"/>
              </a:rPr>
              <a:t>Twitter:</a:t>
            </a:r>
            <a:r>
              <a:rPr lang="en-US" sz="2000" dirty="0">
                <a:latin typeface="Roboto" panose="02000000000000000000" pitchFamily="2" charset="0"/>
                <a:ea typeface="Roboto" panose="02000000000000000000" pitchFamily="2" charset="0"/>
                <a:cs typeface="Calibri" panose="020F0502020204030204" pitchFamily="34" charset="0"/>
              </a:rPr>
              <a:t> </a:t>
            </a:r>
            <a:r>
              <a:rPr lang="en-US" sz="2000" dirty="0">
                <a:solidFill>
                  <a:schemeClr val="accent4"/>
                </a:solidFill>
                <a:latin typeface="Roboto" panose="02000000000000000000" pitchFamily="2" charset="0"/>
                <a:ea typeface="Roboto" panose="02000000000000000000" pitchFamily="2" charset="0"/>
                <a:cs typeface="Calibri" panose="020F0502020204030204" pitchFamily="34" charset="0"/>
                <a:hlinkClick r:id="rId5">
                  <a:extLst>
                    <a:ext uri="{A12FA001-AC4F-418D-AE19-62706E023703}">
                      <ahyp:hlinkClr xmlns:ahyp="http://schemas.microsoft.com/office/drawing/2018/hyperlinkcolor" val="tx"/>
                    </a:ext>
                  </a:extLst>
                </a:hlinkClick>
              </a:rPr>
              <a:t>@m_dyminski</a:t>
            </a:r>
            <a:endParaRPr lang="en-US" sz="2000" dirty="0">
              <a:solidFill>
                <a:schemeClr val="accent4"/>
              </a:solidFill>
              <a:latin typeface="Roboto" panose="02000000000000000000" pitchFamily="2" charset="0"/>
              <a:ea typeface="Roboto" panose="02000000000000000000" pitchFamily="2" charset="0"/>
              <a:cs typeface="Calibri" panose="020F0502020204030204" pitchFamily="34" charset="0"/>
            </a:endParaRPr>
          </a:p>
          <a:p>
            <a:pPr>
              <a:buClr>
                <a:srgbClr val="00B0F0"/>
              </a:buClr>
            </a:pPr>
            <a:r>
              <a:rPr lang="en-US" sz="2000" dirty="0">
                <a:solidFill>
                  <a:schemeClr val="bg1"/>
                </a:solidFill>
                <a:latin typeface="Roboto" panose="02000000000000000000" pitchFamily="2" charset="0"/>
                <a:ea typeface="Roboto" panose="02000000000000000000" pitchFamily="2" charset="0"/>
                <a:cs typeface="Calibri" panose="020F0502020204030204" pitchFamily="34" charset="0"/>
              </a:rPr>
              <a:t>LinkedIn:</a:t>
            </a:r>
            <a:r>
              <a:rPr lang="en-US" sz="2000" dirty="0">
                <a:latin typeface="Roboto" panose="02000000000000000000" pitchFamily="2" charset="0"/>
                <a:ea typeface="Roboto" panose="02000000000000000000" pitchFamily="2" charset="0"/>
                <a:cs typeface="Calibri" panose="020F0502020204030204" pitchFamily="34" charset="0"/>
              </a:rPr>
              <a:t> </a:t>
            </a:r>
            <a:r>
              <a:rPr lang="en-US" sz="2000" dirty="0">
                <a:solidFill>
                  <a:schemeClr val="accent4"/>
                </a:solidFill>
                <a:latin typeface="Roboto" panose="02000000000000000000" pitchFamily="2" charset="0"/>
                <a:ea typeface="Roboto" panose="02000000000000000000" pitchFamily="2" charset="0"/>
                <a:cs typeface="Calibri" panose="020F0502020204030204" pitchFamily="34" charset="0"/>
                <a:hlinkClick r:id="rId6">
                  <a:extLst>
                    <a:ext uri="{A12FA001-AC4F-418D-AE19-62706E023703}">
                      <ahyp:hlinkClr xmlns:ahyp="http://schemas.microsoft.com/office/drawing/2018/hyperlinkcolor" val="tx"/>
                    </a:ext>
                  </a:extLst>
                </a:hlinkClick>
              </a:rPr>
              <a:t>linkedin.com/in/mdyminski</a:t>
            </a:r>
            <a:endParaRPr lang="en-US" sz="2000" dirty="0">
              <a:solidFill>
                <a:schemeClr val="accent4"/>
              </a:solidFill>
              <a:latin typeface="Roboto" panose="02000000000000000000" pitchFamily="2" charset="0"/>
              <a:ea typeface="Roboto" panose="02000000000000000000" pitchFamily="2" charset="0"/>
              <a:cs typeface="Calibri" panose="020F0502020204030204" pitchFamily="34"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latin typeface="Roboto" panose="02000000000000000000" pitchFamily="2" charset="0"/>
                <a:ea typeface="Roboto" panose="02000000000000000000" pitchFamily="2" charset="0"/>
              </a:rPr>
              <a:t>whoami</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1930612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r>
              <a:rPr lang="pl-PL" sz="3600" dirty="0">
                <a:solidFill>
                  <a:srgbClr val="FFFFFF"/>
                </a:solidFill>
                <a:ea typeface="Roboto" panose="02000000000000000000" pitchFamily="2" charset="0"/>
                <a:cs typeface="Calibri" panose="020F0502020204030204" pitchFamily="34" charset="0"/>
              </a:rPr>
              <a:t>No </a:t>
            </a:r>
            <a:r>
              <a:rPr lang="pl-PL" sz="3600" dirty="0" err="1">
                <a:solidFill>
                  <a:srgbClr val="FFFFFF"/>
                </a:solidFill>
                <a:ea typeface="Roboto" panose="02000000000000000000" pitchFamily="2" charset="0"/>
                <a:cs typeface="Calibri" panose="020F0502020204030204" pitchFamily="34" charset="0"/>
              </a:rPr>
              <a:t>sense</a:t>
            </a:r>
            <a:r>
              <a:rPr lang="pl-PL" sz="3600" dirty="0">
                <a:solidFill>
                  <a:srgbClr val="FFFFFF"/>
                </a:solidFill>
                <a:ea typeface="Roboto" panose="02000000000000000000" pitchFamily="2" charset="0"/>
                <a:cs typeface="Calibri" panose="020F0502020204030204" pitchFamily="34" charset="0"/>
              </a:rPr>
              <a:t> to do </a:t>
            </a:r>
            <a:r>
              <a:rPr lang="pl-PL" sz="3600" dirty="0" err="1">
                <a:solidFill>
                  <a:srgbClr val="FFFFFF"/>
                </a:solidFill>
                <a:ea typeface="Roboto" panose="02000000000000000000" pitchFamily="2" charset="0"/>
                <a:cs typeface="Calibri" panose="020F0502020204030204" pitchFamily="34" charset="0"/>
              </a:rPr>
              <a:t>that</a:t>
            </a:r>
            <a:r>
              <a:rPr lang="pl-PL" sz="3600" dirty="0">
                <a:solidFill>
                  <a:srgbClr val="FFFFFF"/>
                </a:solidFill>
                <a:ea typeface="Roboto" panose="02000000000000000000" pitchFamily="2" charset="0"/>
                <a:cs typeface="Calibri" panose="020F0502020204030204" pitchFamily="34" charset="0"/>
              </a:rPr>
              <a:t> </a:t>
            </a:r>
          </a:p>
          <a:p>
            <a:pPr>
              <a:buClr>
                <a:schemeClr val="accent1"/>
              </a:buClr>
            </a:pPr>
            <a:r>
              <a:rPr lang="pl-PL" sz="3600" dirty="0" err="1">
                <a:solidFill>
                  <a:srgbClr val="FFFFFF"/>
                </a:solidFill>
                <a:ea typeface="Roboto" panose="02000000000000000000" pitchFamily="2" charset="0"/>
                <a:cs typeface="Calibri" panose="020F0502020204030204" pitchFamily="34" charset="0"/>
              </a:rPr>
              <a:t>All</a:t>
            </a:r>
            <a:r>
              <a:rPr lang="pl-PL" sz="3600" dirty="0">
                <a:solidFill>
                  <a:srgbClr val="FFFFFF"/>
                </a:solidFill>
                <a:ea typeface="Roboto" panose="02000000000000000000" pitchFamily="2" charset="0"/>
                <a:cs typeface="Calibri" panose="020F0502020204030204" pitchFamily="34" charset="0"/>
              </a:rPr>
              <a:t> </a:t>
            </a:r>
            <a:r>
              <a:rPr lang="pl-PL" sz="3600" dirty="0" err="1">
                <a:solidFill>
                  <a:srgbClr val="FFFFFF"/>
                </a:solidFill>
                <a:ea typeface="Roboto" panose="02000000000000000000" pitchFamily="2" charset="0"/>
                <a:cs typeface="Calibri" panose="020F0502020204030204" pitchFamily="34" charset="0"/>
              </a:rPr>
              <a:t>cons</a:t>
            </a:r>
            <a:r>
              <a:rPr lang="pl-PL" sz="3600" dirty="0">
                <a:solidFill>
                  <a:srgbClr val="FFFFFF"/>
                </a:solidFill>
                <a:ea typeface="Roboto" panose="02000000000000000000" pitchFamily="2" charset="0"/>
                <a:cs typeface="Calibri" panose="020F0502020204030204" pitchFamily="34" charset="0"/>
              </a:rPr>
              <a:t> from on </a:t>
            </a:r>
            <a:r>
              <a:rPr lang="pl-PL" sz="3600" dirty="0" err="1">
                <a:solidFill>
                  <a:srgbClr val="FFFFFF"/>
                </a:solidFill>
                <a:ea typeface="Roboto" panose="02000000000000000000" pitchFamily="2" charset="0"/>
                <a:cs typeface="Calibri" panose="020F0502020204030204" pitchFamily="34" charset="0"/>
              </a:rPr>
              <a:t>premise</a:t>
            </a:r>
            <a:r>
              <a:rPr lang="pl-PL" sz="3600" dirty="0">
                <a:solidFill>
                  <a:srgbClr val="FFFFFF"/>
                </a:solidFill>
                <a:ea typeface="Roboto" panose="02000000000000000000" pitchFamily="2" charset="0"/>
                <a:cs typeface="Calibri" panose="020F0502020204030204" pitchFamily="34" charset="0"/>
              </a:rPr>
              <a:t> </a:t>
            </a:r>
            <a:r>
              <a:rPr lang="pl-PL" sz="3600" dirty="0" err="1">
                <a:solidFill>
                  <a:srgbClr val="FFFFFF"/>
                </a:solidFill>
                <a:ea typeface="Roboto" panose="02000000000000000000" pitchFamily="2" charset="0"/>
                <a:cs typeface="Calibri" panose="020F0502020204030204" pitchFamily="34" charset="0"/>
              </a:rPr>
              <a:t>are</a:t>
            </a:r>
            <a:r>
              <a:rPr lang="pl-PL" sz="3600" dirty="0">
                <a:solidFill>
                  <a:srgbClr val="FFFFFF"/>
                </a:solidFill>
                <a:ea typeface="Roboto" panose="02000000000000000000" pitchFamily="2" charset="0"/>
                <a:cs typeface="Calibri" panose="020F0502020204030204" pitchFamily="34" charset="0"/>
              </a:rPr>
              <a:t> </a:t>
            </a:r>
            <a:r>
              <a:rPr lang="pl-PL" sz="3600" dirty="0" err="1">
                <a:solidFill>
                  <a:srgbClr val="FFFFFF"/>
                </a:solidFill>
                <a:ea typeface="Roboto" panose="02000000000000000000" pitchFamily="2" charset="0"/>
                <a:cs typeface="Calibri" panose="020F0502020204030204" pitchFamily="34" charset="0"/>
              </a:rPr>
              <a:t>still</a:t>
            </a:r>
            <a:r>
              <a:rPr lang="pl-PL" sz="3600" dirty="0">
                <a:solidFill>
                  <a:srgbClr val="FFFFFF"/>
                </a:solidFill>
                <a:ea typeface="Roboto" panose="02000000000000000000" pitchFamily="2" charset="0"/>
                <a:cs typeface="Calibri" panose="020F0502020204030204" pitchFamily="34" charset="0"/>
              </a:rPr>
              <a:t> in place</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err="1">
                <a:solidFill>
                  <a:schemeClr val="bg1"/>
                </a:solidFill>
                <a:latin typeface="Roboto" panose="02000000000000000000" pitchFamily="2" charset="0"/>
                <a:ea typeface="Roboto" panose="02000000000000000000" pitchFamily="2" charset="0"/>
              </a:rPr>
              <a:t>Own</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Kubernetes</a:t>
            </a:r>
            <a:r>
              <a:rPr lang="pl-PL" dirty="0">
                <a:solidFill>
                  <a:schemeClr val="bg1"/>
                </a:solidFill>
                <a:latin typeface="Roboto" panose="02000000000000000000" pitchFamily="2" charset="0"/>
                <a:ea typeface="Roboto" panose="02000000000000000000" pitchFamily="2" charset="0"/>
              </a:rPr>
              <a:t> Cluster On Public </a:t>
            </a:r>
            <a:r>
              <a:rPr lang="pl-PL" dirty="0" err="1">
                <a:solidFill>
                  <a:schemeClr val="bg1"/>
                </a:solidFill>
                <a:latin typeface="Roboto" panose="02000000000000000000" pitchFamily="2" charset="0"/>
                <a:ea typeface="Roboto" panose="02000000000000000000" pitchFamily="2" charset="0"/>
              </a:rPr>
              <a:t>Cloud</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548354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r>
              <a:rPr lang="pl-PL" sz="3200" dirty="0" err="1">
                <a:solidFill>
                  <a:srgbClr val="FFFFFF"/>
                </a:solidFill>
                <a:ea typeface="Roboto" panose="02000000000000000000" pitchFamily="2" charset="0"/>
                <a:cs typeface="Calibri" panose="020F0502020204030204" pitchFamily="34" charset="0"/>
              </a:rPr>
              <a:t>All</a:t>
            </a:r>
            <a:r>
              <a:rPr lang="pl-PL" sz="3200" dirty="0">
                <a:solidFill>
                  <a:srgbClr val="FFFFFF"/>
                </a:solidFill>
                <a:ea typeface="Roboto" panose="02000000000000000000" pitchFamily="2" charset="0"/>
                <a:cs typeface="Calibri" panose="020F0502020204030204" pitchFamily="34" charset="0"/>
              </a:rPr>
              <a:t> hard </a:t>
            </a:r>
            <a:r>
              <a:rPr lang="pl-PL" sz="3200" dirty="0" err="1">
                <a:solidFill>
                  <a:srgbClr val="FFFFFF"/>
                </a:solidFill>
                <a:ea typeface="Roboto" panose="02000000000000000000" pitchFamily="2" charset="0"/>
                <a:cs typeface="Calibri" panose="020F0502020204030204" pitchFamily="34" charset="0"/>
              </a:rPr>
              <a:t>operational</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things</a:t>
            </a:r>
            <a:r>
              <a:rPr lang="pl-PL" sz="3200" dirty="0">
                <a:solidFill>
                  <a:srgbClr val="FFFFFF"/>
                </a:solidFill>
                <a:ea typeface="Roboto" panose="02000000000000000000" pitchFamily="2" charset="0"/>
                <a:cs typeface="Calibri" panose="020F0502020204030204" pitchFamily="34" charset="0"/>
              </a:rPr>
              <a:t> go </a:t>
            </a:r>
            <a:r>
              <a:rPr lang="pl-PL" sz="3200" dirty="0" err="1">
                <a:solidFill>
                  <a:srgbClr val="FFFFFF"/>
                </a:solidFill>
                <a:ea typeface="Roboto" panose="02000000000000000000" pitchFamily="2" charset="0"/>
                <a:cs typeface="Calibri" panose="020F0502020204030204" pitchFamily="34" charset="0"/>
              </a:rPr>
              <a:t>away</a:t>
            </a:r>
            <a:endParaRPr lang="pl-PL" sz="3200" dirty="0">
              <a:solidFill>
                <a:srgbClr val="FFFFFF"/>
              </a:solidFill>
              <a:ea typeface="Roboto" panose="02000000000000000000" pitchFamily="2" charset="0"/>
              <a:cs typeface="Calibri" panose="020F0502020204030204" pitchFamily="34" charset="0"/>
            </a:endParaRPr>
          </a:p>
          <a:p>
            <a:pPr>
              <a:buClr>
                <a:schemeClr val="accent1"/>
              </a:buClr>
            </a:pPr>
            <a:r>
              <a:rPr lang="pl-PL" sz="3200" dirty="0" err="1">
                <a:solidFill>
                  <a:srgbClr val="FFFFFF"/>
                </a:solidFill>
                <a:ea typeface="Roboto" panose="02000000000000000000" pitchFamily="2" charset="0"/>
                <a:cs typeface="Calibri" panose="020F0502020204030204" pitchFamily="34" charset="0"/>
              </a:rPr>
              <a:t>Finally</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you</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can</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focus</a:t>
            </a:r>
            <a:r>
              <a:rPr lang="pl-PL" sz="3200" dirty="0">
                <a:solidFill>
                  <a:srgbClr val="FFFFFF"/>
                </a:solidFill>
                <a:ea typeface="Roboto" panose="02000000000000000000" pitchFamily="2" charset="0"/>
                <a:cs typeface="Calibri" panose="020F0502020204030204" pitchFamily="34" charset="0"/>
              </a:rPr>
              <a:t> on </a:t>
            </a:r>
            <a:r>
              <a:rPr lang="pl-PL" sz="3200" dirty="0" err="1">
                <a:solidFill>
                  <a:srgbClr val="FFFFFF"/>
                </a:solidFill>
                <a:ea typeface="Roboto" panose="02000000000000000000" pitchFamily="2" charset="0"/>
                <a:cs typeface="Calibri" panose="020F0502020204030204" pitchFamily="34" charset="0"/>
              </a:rPr>
              <a:t>building</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your</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application</a:t>
            </a:r>
            <a:endParaRPr lang="pl-PL" sz="3200" dirty="0">
              <a:solidFill>
                <a:srgbClr val="FFFFFF"/>
              </a:solidFill>
              <a:ea typeface="Roboto" panose="02000000000000000000" pitchFamily="2" charset="0"/>
              <a:cs typeface="Calibri" panose="020F0502020204030204" pitchFamily="34" charset="0"/>
            </a:endParaRPr>
          </a:p>
          <a:p>
            <a:pPr>
              <a:buClr>
                <a:schemeClr val="accent1"/>
              </a:buClr>
            </a:pPr>
            <a:r>
              <a:rPr lang="pl-PL" sz="3200" dirty="0" err="1">
                <a:solidFill>
                  <a:srgbClr val="FFFFFF"/>
                </a:solidFill>
                <a:ea typeface="Roboto" panose="02000000000000000000" pitchFamily="2" charset="0"/>
                <a:cs typeface="Calibri" panose="020F0502020204030204" pitchFamily="34" charset="0"/>
              </a:rPr>
              <a:t>Quite</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expensive</a:t>
            </a:r>
            <a:endParaRPr lang="pl-PL" sz="3200" dirty="0">
              <a:solidFill>
                <a:srgbClr val="FFFFFF"/>
              </a:solidFill>
              <a:ea typeface="Roboto" panose="02000000000000000000" pitchFamily="2" charset="0"/>
              <a:cs typeface="Calibri" panose="020F0502020204030204" pitchFamily="34" charset="0"/>
            </a:endParaRPr>
          </a:p>
          <a:p>
            <a:pPr>
              <a:buClr>
                <a:schemeClr val="accent1"/>
              </a:buClr>
            </a:pPr>
            <a:r>
              <a:rPr lang="pl-PL" sz="3200" dirty="0">
                <a:solidFill>
                  <a:srgbClr val="FFFFFF"/>
                </a:solidFill>
                <a:ea typeface="Roboto" panose="02000000000000000000" pitchFamily="2" charset="0"/>
                <a:cs typeface="Calibri" panose="020F0502020204030204" pitchFamily="34" charset="0"/>
              </a:rPr>
              <a:t>But </a:t>
            </a:r>
            <a:r>
              <a:rPr lang="pl-PL" sz="3200" dirty="0" err="1">
                <a:solidFill>
                  <a:srgbClr val="FFFFFF"/>
                </a:solidFill>
                <a:ea typeface="Roboto" panose="02000000000000000000" pitchFamily="2" charset="0"/>
                <a:cs typeface="Calibri" panose="020F0502020204030204" pitchFamily="34" charset="0"/>
              </a:rPr>
              <a:t>it’s</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worth</a:t>
            </a:r>
            <a:r>
              <a:rPr lang="pl-PL" sz="3200" dirty="0">
                <a:solidFill>
                  <a:srgbClr val="FFFFFF"/>
                </a:solidFill>
                <a:ea typeface="Roboto" panose="02000000000000000000" pitchFamily="2" charset="0"/>
                <a:cs typeface="Calibri" panose="020F0502020204030204" pitchFamily="34" charset="0"/>
              </a:rPr>
              <a:t> to </a:t>
            </a:r>
            <a:r>
              <a:rPr lang="pl-PL" sz="3200" dirty="0" err="1">
                <a:solidFill>
                  <a:srgbClr val="FFFFFF"/>
                </a:solidFill>
                <a:ea typeface="Roboto" panose="02000000000000000000" pitchFamily="2" charset="0"/>
                <a:cs typeface="Calibri" panose="020F0502020204030204" pitchFamily="34" charset="0"/>
              </a:rPr>
              <a:t>pay</a:t>
            </a:r>
            <a:r>
              <a:rPr lang="pl-PL" sz="3200" dirty="0">
                <a:solidFill>
                  <a:srgbClr val="FFFFFF"/>
                </a:solidFill>
                <a:ea typeface="Roboto" panose="02000000000000000000" pitchFamily="2" charset="0"/>
                <a:cs typeface="Calibri" panose="020F0502020204030204" pitchFamily="34" charset="0"/>
              </a:rPr>
              <a:t> for „</a:t>
            </a:r>
            <a:r>
              <a:rPr lang="pl-PL" sz="3200" dirty="0" err="1">
                <a:solidFill>
                  <a:srgbClr val="FFFFFF"/>
                </a:solidFill>
                <a:ea typeface="Roboto" panose="02000000000000000000" pitchFamily="2" charset="0"/>
                <a:cs typeface="Calibri" panose="020F0502020204030204" pitchFamily="34" charset="0"/>
              </a:rPr>
              <a:t>good</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night</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sleep</a:t>
            </a:r>
            <a:r>
              <a:rPr lang="pl-PL" sz="3200" dirty="0">
                <a:solidFill>
                  <a:srgbClr val="FFFFFF"/>
                </a:solidFill>
                <a:ea typeface="Roboto" panose="02000000000000000000" pitchFamily="2" charset="0"/>
                <a:cs typeface="Calibri" panose="020F0502020204030204" pitchFamily="34" charset="0"/>
              </a:rPr>
              <a:t>”</a:t>
            </a:r>
          </a:p>
          <a:p>
            <a:pPr>
              <a:buClr>
                <a:schemeClr val="accent1"/>
              </a:buClr>
            </a:pPr>
            <a:r>
              <a:rPr lang="pl-PL" sz="3200" dirty="0" err="1">
                <a:solidFill>
                  <a:srgbClr val="FFFFFF"/>
                </a:solidFill>
                <a:ea typeface="Roboto" panose="02000000000000000000" pitchFamily="2" charset="0"/>
                <a:cs typeface="Calibri" panose="020F0502020204030204" pitchFamily="34" charset="0"/>
              </a:rPr>
              <a:t>If</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you</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don’t</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have</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great</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DevOps</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engineers</a:t>
            </a:r>
            <a:r>
              <a:rPr lang="pl-PL" sz="3200" dirty="0">
                <a:solidFill>
                  <a:srgbClr val="FFFFFF"/>
                </a:solidFill>
                <a:ea typeface="Roboto" panose="02000000000000000000" pitchFamily="2" charset="0"/>
                <a:cs typeface="Calibri" panose="020F0502020204030204" pitchFamily="34" charset="0"/>
              </a:rPr>
              <a:t> – </a:t>
            </a:r>
            <a:r>
              <a:rPr lang="pl-PL" sz="3200" dirty="0" err="1">
                <a:solidFill>
                  <a:srgbClr val="FFFFFF"/>
                </a:solidFill>
                <a:ea typeface="Roboto" panose="02000000000000000000" pitchFamily="2" charset="0"/>
                <a:cs typeface="Calibri" panose="020F0502020204030204" pitchFamily="34" charset="0"/>
              </a:rPr>
              <a:t>it’s</a:t>
            </a:r>
            <a:r>
              <a:rPr lang="pl-PL" sz="3200" dirty="0">
                <a:solidFill>
                  <a:srgbClr val="FFFFFF"/>
                </a:solidFill>
                <a:ea typeface="Roboto" panose="02000000000000000000" pitchFamily="2" charset="0"/>
                <a:cs typeface="Calibri" panose="020F0502020204030204" pitchFamily="34" charset="0"/>
              </a:rPr>
              <a:t> the </a:t>
            </a:r>
            <a:r>
              <a:rPr lang="pl-PL" sz="3200" dirty="0" err="1">
                <a:solidFill>
                  <a:srgbClr val="FFFFFF"/>
                </a:solidFill>
                <a:ea typeface="Roboto" panose="02000000000000000000" pitchFamily="2" charset="0"/>
                <a:cs typeface="Calibri" panose="020F0502020204030204" pitchFamily="34" charset="0"/>
              </a:rPr>
              <a:t>only</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way</a:t>
            </a:r>
            <a:r>
              <a:rPr lang="pl-PL" sz="3200" dirty="0">
                <a:solidFill>
                  <a:srgbClr val="FFFFFF"/>
                </a:solidFill>
                <a:ea typeface="Roboto" panose="02000000000000000000" pitchFamily="2" charset="0"/>
                <a:cs typeface="Calibri" panose="020F0502020204030204" pitchFamily="34" charset="0"/>
              </a:rPr>
              <a:t> to </a:t>
            </a:r>
            <a:r>
              <a:rPr lang="pl-PL" sz="3200" dirty="0" err="1">
                <a:solidFill>
                  <a:srgbClr val="FFFFFF"/>
                </a:solidFill>
                <a:ea typeface="Roboto" panose="02000000000000000000" pitchFamily="2" charset="0"/>
                <a:cs typeface="Calibri" panose="020F0502020204030204" pitchFamily="34" charset="0"/>
              </a:rPr>
              <a:t>have</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Kubernetes</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custer</a:t>
            </a:r>
            <a:r>
              <a:rPr lang="pl-PL" sz="3200" dirty="0">
                <a:solidFill>
                  <a:srgbClr val="FFFFFF"/>
                </a:solidFill>
                <a:ea typeface="Roboto" panose="02000000000000000000" pitchFamily="2" charset="0"/>
                <a:cs typeface="Calibri" panose="020F0502020204030204" pitchFamily="34" charset="0"/>
              </a:rPr>
              <a:t> in </a:t>
            </a:r>
            <a:r>
              <a:rPr lang="pl-PL" sz="3200" dirty="0" err="1">
                <a:solidFill>
                  <a:srgbClr val="FFFFFF"/>
                </a:solidFill>
                <a:ea typeface="Roboto" panose="02000000000000000000" pitchFamily="2" charset="0"/>
                <a:cs typeface="Calibri" panose="020F0502020204030204" pitchFamily="34" charset="0"/>
              </a:rPr>
              <a:t>good</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shape</a:t>
            </a:r>
            <a:endParaRPr lang="pl-PL" sz="3200" dirty="0">
              <a:solidFill>
                <a:srgbClr val="FFFFFF"/>
              </a:solidFill>
              <a:ea typeface="Roboto" panose="02000000000000000000" pitchFamily="2" charset="0"/>
              <a:cs typeface="Calibri" panose="020F0502020204030204" pitchFamily="34" charset="0"/>
            </a:endParaRPr>
          </a:p>
          <a:p>
            <a:pPr>
              <a:buClr>
                <a:schemeClr val="accent1"/>
              </a:buClr>
            </a:pPr>
            <a:r>
              <a:rPr lang="pl-PL" sz="3200" dirty="0">
                <a:solidFill>
                  <a:srgbClr val="FFFFFF"/>
                </a:solidFill>
                <a:ea typeface="Roboto" panose="02000000000000000000" pitchFamily="2" charset="0"/>
                <a:cs typeface="Calibri" panose="020F0502020204030204" pitchFamily="34" charset="0"/>
              </a:rPr>
              <a:t>Microsoft, Amazon, Google </a:t>
            </a:r>
            <a:r>
              <a:rPr lang="pl-PL" sz="3200" dirty="0" err="1">
                <a:solidFill>
                  <a:srgbClr val="FFFFFF"/>
                </a:solidFill>
                <a:ea typeface="Roboto" panose="02000000000000000000" pitchFamily="2" charset="0"/>
                <a:cs typeface="Calibri" panose="020F0502020204030204" pitchFamily="34" charset="0"/>
              </a:rPr>
              <a:t>spend</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years</a:t>
            </a:r>
            <a:r>
              <a:rPr lang="pl-PL" sz="3200" dirty="0">
                <a:solidFill>
                  <a:srgbClr val="FFFFFF"/>
                </a:solidFill>
                <a:ea typeface="Roboto" panose="02000000000000000000" pitchFamily="2" charset="0"/>
                <a:cs typeface="Calibri" panose="020F0502020204030204" pitchFamily="34" charset="0"/>
              </a:rPr>
              <a:t> to </a:t>
            </a:r>
            <a:r>
              <a:rPr lang="pl-PL" sz="3200" dirty="0" err="1">
                <a:solidFill>
                  <a:srgbClr val="FFFFFF"/>
                </a:solidFill>
                <a:ea typeface="Roboto" panose="02000000000000000000" pitchFamily="2" charset="0"/>
                <a:cs typeface="Calibri" panose="020F0502020204030204" pitchFamily="34" charset="0"/>
              </a:rPr>
              <a:t>make</a:t>
            </a:r>
            <a:r>
              <a:rPr lang="pl-PL" sz="3200" dirty="0">
                <a:solidFill>
                  <a:srgbClr val="FFFFFF"/>
                </a:solidFill>
                <a:ea typeface="Roboto" panose="02000000000000000000" pitchFamily="2" charset="0"/>
                <a:cs typeface="Calibri" panose="020F0502020204030204" pitchFamily="34" charset="0"/>
              </a:rPr>
              <a:t> K8s </a:t>
            </a:r>
            <a:r>
              <a:rPr lang="pl-PL" sz="3200" dirty="0" err="1">
                <a:solidFill>
                  <a:srgbClr val="FFFFFF"/>
                </a:solidFill>
                <a:ea typeface="Roboto" panose="02000000000000000000" pitchFamily="2" charset="0"/>
                <a:cs typeface="Calibri" panose="020F0502020204030204" pitchFamily="34" charset="0"/>
              </a:rPr>
              <a:t>stable</a:t>
            </a:r>
            <a:endParaRPr lang="pl-PL" sz="3200" dirty="0">
              <a:solidFill>
                <a:srgbClr val="FFFFFF"/>
              </a:solidFill>
              <a:ea typeface="Roboto" panose="02000000000000000000" pitchFamily="2" charset="0"/>
              <a:cs typeface="Calibri" panose="020F0502020204030204" pitchFamily="34"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fontScale="90000"/>
          </a:bodyPr>
          <a:lstStyle/>
          <a:p>
            <a:r>
              <a:rPr lang="pl-PL" dirty="0" err="1">
                <a:solidFill>
                  <a:schemeClr val="bg1"/>
                </a:solidFill>
                <a:latin typeface="Roboto" panose="02000000000000000000" pitchFamily="2" charset="0"/>
                <a:ea typeface="Roboto" panose="02000000000000000000" pitchFamily="2" charset="0"/>
              </a:rPr>
              <a:t>Managed</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Kubernetes</a:t>
            </a:r>
            <a:r>
              <a:rPr lang="pl-PL" dirty="0">
                <a:solidFill>
                  <a:schemeClr val="bg1"/>
                </a:solidFill>
                <a:latin typeface="Roboto" panose="02000000000000000000" pitchFamily="2" charset="0"/>
                <a:ea typeface="Roboto" panose="02000000000000000000" pitchFamily="2" charset="0"/>
              </a:rPr>
              <a:t> Cluster On Public </a:t>
            </a:r>
            <a:r>
              <a:rPr lang="pl-PL" dirty="0" err="1">
                <a:solidFill>
                  <a:schemeClr val="bg1"/>
                </a:solidFill>
                <a:latin typeface="Roboto" panose="02000000000000000000" pitchFamily="2" charset="0"/>
                <a:ea typeface="Roboto" panose="02000000000000000000" pitchFamily="2" charset="0"/>
              </a:rPr>
              <a:t>Cloud</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96004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oup of people in front of a building&#10;&#10;Description automatically generated">
            <a:extLst>
              <a:ext uri="{FF2B5EF4-FFF2-40B4-BE49-F238E27FC236}">
                <a16:creationId xmlns:a16="http://schemas.microsoft.com/office/drawing/2014/main" id="{D1EB3C0C-9FE2-7C4C-B51B-644427947299}"/>
              </a:ext>
            </a:extLst>
          </p:cNvPr>
          <p:cNvPicPr>
            <a:picLocks noChangeAspect="1"/>
          </p:cNvPicPr>
          <p:nvPr/>
        </p:nvPicPr>
        <p:blipFill rotWithShape="1">
          <a:blip r:embed="rId2">
            <a:alphaModFix amt="50000"/>
          </a:blip>
          <a:srcRect t="15730"/>
          <a:stretch/>
        </p:blipFill>
        <p:spPr>
          <a:xfrm>
            <a:off x="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3990" y="1978739"/>
            <a:ext cx="9144000" cy="2900518"/>
          </a:xfrm>
        </p:spPr>
        <p:txBody>
          <a:bodyPr>
            <a:normAutofit/>
          </a:bodyPr>
          <a:lstStyle/>
          <a:p>
            <a:r>
              <a:rPr lang="pl-PL" dirty="0">
                <a:solidFill>
                  <a:srgbClr val="FFFFFF"/>
                </a:solidFill>
                <a:latin typeface="Roboto Medium" panose="02000000000000000000" pitchFamily="2" charset="0"/>
                <a:ea typeface="Roboto Medium" panose="02000000000000000000" pitchFamily="2" charset="0"/>
              </a:rPr>
              <a:t>Architecture </a:t>
            </a:r>
            <a:r>
              <a:rPr lang="pl-PL" dirty="0" err="1">
                <a:solidFill>
                  <a:srgbClr val="FFFFFF"/>
                </a:solidFill>
                <a:latin typeface="Roboto Medium" panose="02000000000000000000" pitchFamily="2" charset="0"/>
                <a:ea typeface="Roboto Medium" panose="02000000000000000000" pitchFamily="2" charset="0"/>
              </a:rPr>
              <a:t>Concepts</a:t>
            </a:r>
            <a:br>
              <a:rPr lang="pl-PL" dirty="0">
                <a:solidFill>
                  <a:srgbClr val="FFFFFF"/>
                </a:solidFill>
                <a:latin typeface="Roboto Medium" panose="02000000000000000000" pitchFamily="2" charset="0"/>
                <a:ea typeface="Roboto Medium" panose="02000000000000000000" pitchFamily="2" charset="0"/>
              </a:rPr>
            </a:br>
            <a:r>
              <a:rPr lang="pl-PL" dirty="0">
                <a:solidFill>
                  <a:srgbClr val="FFFFFF"/>
                </a:solidFill>
                <a:latin typeface="Roboto Medium" panose="02000000000000000000" pitchFamily="2" charset="0"/>
                <a:ea typeface="Roboto Medium" panose="02000000000000000000" pitchFamily="2" charset="0"/>
              </a:rPr>
              <a:t>vs</a:t>
            </a:r>
            <a:br>
              <a:rPr lang="pl-PL" dirty="0">
                <a:solidFill>
                  <a:srgbClr val="FFFFFF"/>
                </a:solidFill>
                <a:latin typeface="Roboto Medium" panose="02000000000000000000" pitchFamily="2" charset="0"/>
                <a:ea typeface="Roboto Medium" panose="02000000000000000000" pitchFamily="2" charset="0"/>
              </a:rPr>
            </a:br>
            <a:r>
              <a:rPr lang="pl-PL" dirty="0" err="1">
                <a:solidFill>
                  <a:srgbClr val="FFFFFF"/>
                </a:solidFill>
                <a:latin typeface="Roboto Medium" panose="02000000000000000000" pitchFamily="2" charset="0"/>
                <a:ea typeface="Roboto Medium" panose="02000000000000000000" pitchFamily="2" charset="0"/>
              </a:rPr>
              <a:t>Kubernetes</a:t>
            </a:r>
            <a:endParaRPr lang="pl-PL" dirty="0">
              <a:solidFill>
                <a:srgbClr val="FFFFFF"/>
              </a:solidFill>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3155701160"/>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endParaRPr lang="en-GB" dirty="0">
              <a:solidFill>
                <a:schemeClr val="bg1"/>
              </a:solidFill>
              <a:ea typeface="Roboto" panose="02000000000000000000" pitchFamily="2" charset="0"/>
              <a:cs typeface="Calibri" panose="020F0502020204030204" pitchFamily="34" charset="0"/>
            </a:endParaRPr>
          </a:p>
          <a:p>
            <a:pPr>
              <a:buClr>
                <a:schemeClr val="accent1"/>
              </a:buClr>
            </a:pPr>
            <a:endParaRPr lang="en-GB" dirty="0">
              <a:solidFill>
                <a:schemeClr val="bg1"/>
              </a:solidFill>
              <a:ea typeface="Roboto" panose="02000000000000000000" pitchFamily="2" charset="0"/>
              <a:cs typeface="Calibri" panose="020F0502020204030204" pitchFamily="34" charset="0"/>
            </a:endParaRPr>
          </a:p>
          <a:p>
            <a:pPr>
              <a:buClr>
                <a:schemeClr val="accent1"/>
              </a:buClr>
            </a:pPr>
            <a:endParaRPr lang="en-GB" dirty="0">
              <a:solidFill>
                <a:schemeClr val="bg1"/>
              </a:solidFill>
              <a:ea typeface="Roboto" panose="02000000000000000000" pitchFamily="2" charset="0"/>
              <a:cs typeface="Calibri" panose="020F0502020204030204" pitchFamily="34" charset="0"/>
            </a:endParaRPr>
          </a:p>
          <a:p>
            <a:pPr>
              <a:buClr>
                <a:schemeClr val="accent1"/>
              </a:buClr>
            </a:pPr>
            <a:endParaRPr lang="en-GB" dirty="0">
              <a:solidFill>
                <a:schemeClr val="bg1"/>
              </a:solidFill>
              <a:ea typeface="Roboto" panose="02000000000000000000" pitchFamily="2" charset="0"/>
              <a:cs typeface="Calibri" panose="020F0502020204030204" pitchFamily="34" charset="0"/>
            </a:endParaRPr>
          </a:p>
          <a:p>
            <a:pPr>
              <a:buClr>
                <a:schemeClr val="accent1"/>
              </a:buClr>
            </a:pPr>
            <a:r>
              <a:rPr lang="en-GB" dirty="0">
                <a:solidFill>
                  <a:schemeClr val="bg1"/>
                </a:solidFill>
                <a:ea typeface="Roboto" panose="02000000000000000000" pitchFamily="2" charset="0"/>
                <a:cs typeface="Calibri" panose="020F0502020204030204" pitchFamily="34" charset="0"/>
              </a:rPr>
              <a:t>Classic 3-tier App: DB – Http Server – Http Client/Mobile client</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en-GB" dirty="0">
                <a:solidFill>
                  <a:schemeClr val="bg1"/>
                </a:solidFill>
                <a:ea typeface="Roboto" panose="02000000000000000000" pitchFamily="2" charset="0"/>
                <a:cs typeface="Calibri" panose="020F0502020204030204" pitchFamily="34" charset="0"/>
              </a:rPr>
              <a:t>Classic 2-tier App: DB – Http Client/Mobile client</a:t>
            </a:r>
          </a:p>
          <a:p>
            <a:pPr>
              <a:buClr>
                <a:schemeClr val="accent1"/>
              </a:buClr>
            </a:pPr>
            <a:r>
              <a:rPr lang="en-GB" dirty="0">
                <a:solidFill>
                  <a:schemeClr val="bg1"/>
                </a:solidFill>
                <a:ea typeface="Roboto" panose="02000000000000000000" pitchFamily="2" charset="0"/>
                <a:cs typeface="Calibri" panose="020F0502020204030204" pitchFamily="34" charset="0"/>
              </a:rPr>
              <a:t>Of course K8s is not needed for you!</a:t>
            </a:r>
          </a:p>
          <a:p>
            <a:pPr>
              <a:buClr>
                <a:schemeClr val="accent1"/>
              </a:buClr>
            </a:pPr>
            <a:endParaRPr lang="pl-PL" dirty="0">
              <a:solidFill>
                <a:srgbClr val="FFFFFF"/>
              </a:solidFill>
              <a:ea typeface="Roboto" panose="02000000000000000000" pitchFamily="2" charset="0"/>
              <a:cs typeface="Calibri" panose="020F0502020204030204" pitchFamily="34"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lstStyle/>
          <a:p>
            <a:r>
              <a:rPr lang="pl-PL" dirty="0">
                <a:solidFill>
                  <a:schemeClr val="bg1"/>
                </a:solidFill>
                <a:latin typeface="Roboto" panose="02000000000000000000" pitchFamily="2" charset="0"/>
                <a:ea typeface="Roboto" panose="02000000000000000000" pitchFamily="2" charset="0"/>
              </a:rPr>
              <a:t>{2,3}-</a:t>
            </a:r>
            <a:r>
              <a:rPr lang="pl-PL" dirty="0" err="1">
                <a:solidFill>
                  <a:schemeClr val="bg1"/>
                </a:solidFill>
                <a:latin typeface="Roboto" panose="02000000000000000000" pitchFamily="2" charset="0"/>
                <a:ea typeface="Roboto" panose="02000000000000000000" pitchFamily="2" charset="0"/>
              </a:rPr>
              <a:t>tier</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architecture</a:t>
            </a:r>
            <a:endParaRPr lang="pl-PL" dirty="0">
              <a:solidFill>
                <a:schemeClr val="bg1"/>
              </a:solidFill>
              <a:latin typeface="Roboto" panose="02000000000000000000" pitchFamily="2" charset="0"/>
              <a:ea typeface="Roboto" panose="02000000000000000000" pitchFamily="2" charset="0"/>
            </a:endParaRPr>
          </a:p>
        </p:txBody>
      </p:sp>
      <p:pic>
        <p:nvPicPr>
          <p:cNvPr id="4" name="Picture 3" descr="A picture containing chart&#10;&#10;Description automatically generated">
            <a:extLst>
              <a:ext uri="{FF2B5EF4-FFF2-40B4-BE49-F238E27FC236}">
                <a16:creationId xmlns:a16="http://schemas.microsoft.com/office/drawing/2014/main" id="{9DC14478-F729-8244-AAEB-7BECC7B4EC08}"/>
              </a:ext>
            </a:extLst>
          </p:cNvPr>
          <p:cNvPicPr>
            <a:picLocks noChangeAspect="1"/>
          </p:cNvPicPr>
          <p:nvPr/>
        </p:nvPicPr>
        <p:blipFill>
          <a:blip r:embed="rId2"/>
          <a:stretch>
            <a:fillRect/>
          </a:stretch>
        </p:blipFill>
        <p:spPr>
          <a:xfrm>
            <a:off x="7066466" y="504074"/>
            <a:ext cx="4770052" cy="2841292"/>
          </a:xfrm>
          <a:prstGeom prst="rect">
            <a:avLst/>
          </a:prstGeom>
        </p:spPr>
      </p:pic>
      <p:sp>
        <p:nvSpPr>
          <p:cNvPr id="6" name="TextBox 5">
            <a:extLst>
              <a:ext uri="{FF2B5EF4-FFF2-40B4-BE49-F238E27FC236}">
                <a16:creationId xmlns:a16="http://schemas.microsoft.com/office/drawing/2014/main" id="{B801D12E-B288-A448-93B5-99F676705AE3}"/>
              </a:ext>
            </a:extLst>
          </p:cNvPr>
          <p:cNvSpPr txBox="1"/>
          <p:nvPr/>
        </p:nvSpPr>
        <p:spPr>
          <a:xfrm>
            <a:off x="4988040" y="6459124"/>
            <a:ext cx="7203960" cy="307777"/>
          </a:xfrm>
          <a:prstGeom prst="rect">
            <a:avLst/>
          </a:prstGeom>
          <a:noFill/>
        </p:spPr>
        <p:txBody>
          <a:bodyPr wrap="none" rtlCol="0">
            <a:spAutoFit/>
          </a:bodyPr>
          <a:lstStyle/>
          <a:p>
            <a:r>
              <a:rPr lang="en-GB" sz="1400" dirty="0">
                <a:solidFill>
                  <a:schemeClr val="bg1"/>
                </a:solidFill>
              </a:rPr>
              <a:t>Source:</a:t>
            </a:r>
            <a:r>
              <a:rPr lang="en-GB" sz="1400" dirty="0"/>
              <a:t> </a:t>
            </a:r>
            <a:r>
              <a:rPr lang="en-GB" sz="1400" dirty="0">
                <a:hlinkClick r:id="rId3"/>
              </a:rPr>
              <a:t>https://www.jinfonet.com/resources/bi-defined/3-tier-architecture-complete-overview/</a:t>
            </a:r>
            <a:endParaRPr lang="en-GB" sz="1400" dirty="0"/>
          </a:p>
        </p:txBody>
      </p:sp>
    </p:spTree>
    <p:extLst>
      <p:ext uri="{BB962C8B-B14F-4D97-AF65-F5344CB8AC3E}">
        <p14:creationId xmlns:p14="http://schemas.microsoft.com/office/powerpoint/2010/main" val="3389351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7464614" y="1783959"/>
            <a:ext cx="4087306" cy="2889114"/>
          </a:xfrm>
        </p:spPr>
        <p:txBody>
          <a:bodyPr anchor="b">
            <a:normAutofit/>
          </a:bodyPr>
          <a:lstStyle/>
          <a:p>
            <a:r>
              <a:rPr lang="pl-PL" sz="5400" dirty="0" err="1">
                <a:latin typeface="Roboto Medium" panose="02000000000000000000" pitchFamily="2" charset="0"/>
                <a:ea typeface="Roboto Medium" panose="02000000000000000000" pitchFamily="2" charset="0"/>
              </a:rPr>
              <a:t>You</a:t>
            </a:r>
            <a:r>
              <a:rPr lang="pl-PL" sz="5400" dirty="0">
                <a:latin typeface="Roboto Medium" panose="02000000000000000000" pitchFamily="2" charset="0"/>
                <a:ea typeface="Roboto Medium" panose="02000000000000000000" pitchFamily="2" charset="0"/>
              </a:rPr>
              <a:t> </a:t>
            </a:r>
            <a:r>
              <a:rPr lang="pl-PL" sz="5400" dirty="0" err="1">
                <a:latin typeface="Roboto Medium" panose="02000000000000000000" pitchFamily="2" charset="0"/>
                <a:ea typeface="Roboto Medium" panose="02000000000000000000" pitchFamily="2" charset="0"/>
              </a:rPr>
              <a:t>will</a:t>
            </a:r>
            <a:r>
              <a:rPr lang="pl-PL" sz="5400" dirty="0">
                <a:latin typeface="Roboto Medium" panose="02000000000000000000" pitchFamily="2" charset="0"/>
                <a:ea typeface="Roboto Medium" panose="02000000000000000000" pitchFamily="2" charset="0"/>
              </a:rPr>
              <a:t> end </a:t>
            </a:r>
            <a:r>
              <a:rPr lang="pl-PL" sz="5400" dirty="0" err="1">
                <a:latin typeface="Roboto Medium" panose="02000000000000000000" pitchFamily="2" charset="0"/>
                <a:ea typeface="Roboto Medium" panose="02000000000000000000" pitchFamily="2" charset="0"/>
              </a:rPr>
              <a:t>up</a:t>
            </a:r>
            <a:r>
              <a:rPr lang="pl-PL" sz="5400" dirty="0">
                <a:latin typeface="Roboto Medium" panose="02000000000000000000" pitchFamily="2" charset="0"/>
                <a:ea typeface="Roboto Medium" panose="02000000000000000000" pitchFamily="2" charset="0"/>
              </a:rPr>
              <a:t> with:</a:t>
            </a:r>
          </a:p>
        </p:txBody>
      </p:sp>
      <p:sp>
        <p:nvSpPr>
          <p:cNvPr id="39" name="Freeform: Shape 3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A car driving on a highway&#10;&#10;Description automatically generated">
            <a:extLst>
              <a:ext uri="{FF2B5EF4-FFF2-40B4-BE49-F238E27FC236}">
                <a16:creationId xmlns:a16="http://schemas.microsoft.com/office/drawing/2014/main" id="{79E9BC61-3C83-BC44-A8EA-807CD47F36A1}"/>
              </a:ext>
            </a:extLst>
          </p:cNvPr>
          <p:cNvPicPr>
            <a:picLocks noChangeAspect="1"/>
          </p:cNvPicPr>
          <p:nvPr/>
        </p:nvPicPr>
        <p:blipFill rotWithShape="1">
          <a:blip r:embed="rId2"/>
          <a:srcRect t="10749" r="-1" b="16070"/>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2567645602"/>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6367461" y="728664"/>
            <a:ext cx="4984813" cy="3157080"/>
          </a:xfrm>
          <a:noFill/>
        </p:spPr>
        <p:txBody>
          <a:bodyPr>
            <a:normAutofit/>
          </a:bodyPr>
          <a:lstStyle/>
          <a:p>
            <a:r>
              <a:rPr lang="pl-PL" sz="5200" dirty="0">
                <a:latin typeface="Roboto Medium" panose="02000000000000000000" pitchFamily="2" charset="0"/>
                <a:ea typeface="Roboto Medium" panose="02000000000000000000" pitchFamily="2" charset="0"/>
              </a:rPr>
              <a:t>And </a:t>
            </a:r>
            <a:r>
              <a:rPr lang="pl-PL" sz="5200" dirty="0" err="1">
                <a:latin typeface="Roboto Medium" panose="02000000000000000000" pitchFamily="2" charset="0"/>
                <a:ea typeface="Roboto Medium" panose="02000000000000000000" pitchFamily="2" charset="0"/>
              </a:rPr>
              <a:t>remember</a:t>
            </a:r>
            <a:r>
              <a:rPr lang="pl-PL" sz="5200" dirty="0">
                <a:latin typeface="Roboto Medium" panose="02000000000000000000" pitchFamily="2" charset="0"/>
                <a:ea typeface="Roboto Medium" panose="02000000000000000000" pitchFamily="2" charset="0"/>
              </a:rPr>
              <a:t> </a:t>
            </a:r>
            <a:r>
              <a:rPr lang="pl-PL" sz="5200" dirty="0" err="1">
                <a:latin typeface="Roboto Medium" panose="02000000000000000000" pitchFamily="2" charset="0"/>
                <a:ea typeface="Roboto Medium" panose="02000000000000000000" pitchFamily="2" charset="0"/>
              </a:rPr>
              <a:t>about</a:t>
            </a:r>
            <a:r>
              <a:rPr lang="pl-PL" sz="5200" dirty="0">
                <a:latin typeface="Roboto Medium" panose="02000000000000000000" pitchFamily="2" charset="0"/>
                <a:ea typeface="Roboto Medium" panose="02000000000000000000" pitchFamily="2" charset="0"/>
              </a:rPr>
              <a:t>:</a:t>
            </a:r>
          </a:p>
        </p:txBody>
      </p:sp>
      <p:pic>
        <p:nvPicPr>
          <p:cNvPr id="5" name="Picture 4" descr="A picture containing diagram&#10;&#10;Description automatically generated">
            <a:extLst>
              <a:ext uri="{FF2B5EF4-FFF2-40B4-BE49-F238E27FC236}">
                <a16:creationId xmlns:a16="http://schemas.microsoft.com/office/drawing/2014/main" id="{02259178-D266-9442-9D50-A4BC47CFD679}"/>
              </a:ext>
            </a:extLst>
          </p:cNvPr>
          <p:cNvPicPr>
            <a:picLocks noChangeAspect="1"/>
          </p:cNvPicPr>
          <p:nvPr/>
        </p:nvPicPr>
        <p:blipFill rotWithShape="1">
          <a:blip r:embed="rId2"/>
          <a:srcRect b="1222"/>
          <a:stretch/>
        </p:blipFill>
        <p:spPr>
          <a:xfrm>
            <a:off x="1" y="10"/>
            <a:ext cx="6005512" cy="6857990"/>
          </a:xfrm>
          <a:prstGeom prst="rect">
            <a:avLst/>
          </a:prstGeom>
        </p:spPr>
      </p:pic>
    </p:spTree>
    <p:extLst>
      <p:ext uri="{BB962C8B-B14F-4D97-AF65-F5344CB8AC3E}">
        <p14:creationId xmlns:p14="http://schemas.microsoft.com/office/powerpoint/2010/main" val="8460761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fontScale="92500" lnSpcReduction="10000"/>
          </a:bodyPr>
          <a:lstStyle/>
          <a:p>
            <a:pPr>
              <a:buClr>
                <a:schemeClr val="accent1"/>
              </a:buClr>
            </a:pPr>
            <a:r>
              <a:rPr lang="pl-PL" dirty="0" err="1">
                <a:solidFill>
                  <a:srgbClr val="FFFFFF"/>
                </a:solidFill>
                <a:ea typeface="Roboto" panose="02000000000000000000" pitchFamily="2" charset="0"/>
                <a:cs typeface="Calibri" panose="020F0502020204030204" pitchFamily="34" charset="0"/>
              </a:rPr>
              <a:t>Usually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created</a:t>
            </a:r>
            <a:r>
              <a:rPr lang="pl-PL" dirty="0">
                <a:solidFill>
                  <a:srgbClr val="FFFFFF"/>
                </a:solidFill>
                <a:ea typeface="Roboto" panose="02000000000000000000" pitchFamily="2" charset="0"/>
                <a:cs typeface="Calibri" panose="020F0502020204030204" pitchFamily="34" charset="0"/>
              </a:rPr>
              <a:t> as </a:t>
            </a:r>
            <a:r>
              <a:rPr lang="pl-PL" dirty="0" err="1">
                <a:solidFill>
                  <a:srgbClr val="FFFFFF"/>
                </a:solidFill>
                <a:ea typeface="Roboto" panose="02000000000000000000" pitchFamily="2" charset="0"/>
                <a:cs typeface="Calibri" panose="020F0502020204030204" pitchFamily="34" charset="0"/>
              </a:rPr>
              <a:t>PoC</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a:solidFill>
                  <a:srgbClr val="FFFFFF"/>
                </a:solidFill>
                <a:ea typeface="Roboto" panose="02000000000000000000" pitchFamily="2" charset="0"/>
                <a:cs typeface="Calibri" panose="020F0502020204030204" pitchFamily="34" charset="0"/>
              </a:rPr>
              <a:t>Then - </a:t>
            </a:r>
            <a:r>
              <a:rPr lang="pl-PL" dirty="0" err="1">
                <a:solidFill>
                  <a:srgbClr val="FFFFFF"/>
                </a:solidFill>
                <a:ea typeface="Roboto" panose="02000000000000000000" pitchFamily="2" charset="0"/>
                <a:cs typeface="Calibri" panose="020F0502020204030204" pitchFamily="34" charset="0"/>
              </a:rPr>
              <a:t>someone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made</a:t>
            </a:r>
            <a:r>
              <a:rPr lang="pl-PL" dirty="0">
                <a:solidFill>
                  <a:srgbClr val="FFFFFF"/>
                </a:solidFill>
                <a:ea typeface="Roboto" panose="02000000000000000000" pitchFamily="2" charset="0"/>
                <a:cs typeface="Calibri" panose="020F0502020204030204" pitchFamily="34" charset="0"/>
              </a:rPr>
              <a:t> the </a:t>
            </a:r>
            <a:r>
              <a:rPr lang="pl-PL" dirty="0" err="1">
                <a:solidFill>
                  <a:srgbClr val="FFFFFF"/>
                </a:solidFill>
                <a:ea typeface="Roboto" panose="02000000000000000000" pitchFamily="2" charset="0"/>
                <a:cs typeface="Calibri" panose="020F0502020204030204" pitchFamily="34" charset="0"/>
              </a:rPr>
              <a:t>decision</a:t>
            </a:r>
            <a:r>
              <a:rPr lang="pl-PL" dirty="0">
                <a:solidFill>
                  <a:srgbClr val="FFFFFF"/>
                </a:solidFill>
                <a:ea typeface="Roboto" panose="02000000000000000000" pitchFamily="2" charset="0"/>
                <a:cs typeface="Calibri" panose="020F0502020204030204" pitchFamily="34" charset="0"/>
              </a:rPr>
              <a:t> to </a:t>
            </a:r>
            <a:r>
              <a:rPr lang="pl-PL" dirty="0" err="1">
                <a:solidFill>
                  <a:srgbClr val="FFFFFF"/>
                </a:solidFill>
                <a:ea typeface="Roboto" panose="02000000000000000000" pitchFamily="2" charset="0"/>
                <a:cs typeface="Calibri" panose="020F0502020204030204" pitchFamily="34" charset="0"/>
              </a:rPr>
              <a:t>productify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it</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Applicable</a:t>
            </a:r>
            <a:r>
              <a:rPr lang="pl-PL" dirty="0">
                <a:solidFill>
                  <a:srgbClr val="FFFFFF"/>
                </a:solidFill>
                <a:ea typeface="Roboto" panose="02000000000000000000" pitchFamily="2" charset="0"/>
                <a:cs typeface="Calibri" panose="020F0502020204030204" pitchFamily="34" charset="0"/>
              </a:rPr>
              <a:t> for </a:t>
            </a:r>
            <a:r>
              <a:rPr lang="pl-PL" dirty="0" err="1">
                <a:solidFill>
                  <a:srgbClr val="FFFFFF"/>
                </a:solidFill>
                <a:ea typeface="Roboto" panose="02000000000000000000" pitchFamily="2" charset="0"/>
                <a:cs typeface="Calibri" panose="020F0502020204030204" pitchFamily="34" charset="0"/>
              </a:rPr>
              <a:t>green</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fields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projects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too</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Depends</a:t>
            </a:r>
            <a:r>
              <a:rPr lang="pl-PL" dirty="0">
                <a:solidFill>
                  <a:srgbClr val="FFFFFF"/>
                </a:solidFill>
                <a:ea typeface="Roboto" panose="02000000000000000000" pitchFamily="2" charset="0"/>
                <a:cs typeface="Calibri" panose="020F0502020204030204" pitchFamily="34" charset="0"/>
              </a:rPr>
              <a:t> on </a:t>
            </a:r>
            <a:r>
              <a:rPr lang="pl-PL" dirty="0" err="1">
                <a:solidFill>
                  <a:srgbClr val="FFFFFF"/>
                </a:solidFill>
                <a:ea typeface="Roboto" panose="02000000000000000000" pitchFamily="2" charset="0"/>
                <a:cs typeface="Calibri" panose="020F0502020204030204" pitchFamily="34" charset="0"/>
              </a:rPr>
              <a:t>needs</a:t>
            </a:r>
            <a:r>
              <a:rPr lang="pl-PL" dirty="0">
                <a:solidFill>
                  <a:srgbClr val="FFFFFF"/>
                </a:solidFill>
                <a:ea typeface="Roboto" panose="02000000000000000000" pitchFamily="2" charset="0"/>
                <a:cs typeface="Calibri" panose="020F0502020204030204" pitchFamily="34" charset="0"/>
              </a:rPr>
              <a:t>:</a:t>
            </a:r>
          </a:p>
          <a:p>
            <a:pPr lvl="1">
              <a:buClr>
                <a:schemeClr val="accent1"/>
              </a:buClr>
            </a:pPr>
            <a:r>
              <a:rPr lang="pl-PL" dirty="0" err="1">
                <a:solidFill>
                  <a:srgbClr val="FFFFFF"/>
                </a:solidFill>
                <a:ea typeface="Roboto" panose="02000000000000000000" pitchFamily="2" charset="0"/>
                <a:cs typeface="Calibri" panose="020F0502020204030204" pitchFamily="34" charset="0"/>
              </a:rPr>
              <a:t>Are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you</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planning</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microservices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architecture</a:t>
            </a:r>
            <a:r>
              <a:rPr lang="pl-PL" dirty="0">
                <a:solidFill>
                  <a:srgbClr val="FFFFFF"/>
                </a:solidFill>
                <a:ea typeface="Roboto" panose="02000000000000000000" pitchFamily="2" charset="0"/>
                <a:cs typeface="Calibri" panose="020F0502020204030204" pitchFamily="34" charset="0"/>
              </a:rPr>
              <a:t>?</a:t>
            </a:r>
          </a:p>
          <a:p>
            <a:pPr lvl="1">
              <a:buClr>
                <a:schemeClr val="accent1"/>
              </a:buClr>
            </a:pPr>
            <a:r>
              <a:rPr lang="pl-PL" dirty="0">
                <a:solidFill>
                  <a:srgbClr val="FFFFFF"/>
                </a:solidFill>
                <a:ea typeface="Roboto" panose="02000000000000000000" pitchFamily="2" charset="0"/>
                <a:cs typeface="Calibri" panose="020F0502020204030204" pitchFamily="34" charset="0"/>
              </a:rPr>
              <a:t>Do </a:t>
            </a:r>
            <a:r>
              <a:rPr lang="pl-PL" dirty="0" err="1">
                <a:solidFill>
                  <a:srgbClr val="FFFFFF"/>
                </a:solidFill>
                <a:ea typeface="Roboto" panose="02000000000000000000" pitchFamily="2" charset="0"/>
                <a:cs typeface="Calibri" panose="020F0502020204030204" pitchFamily="34" charset="0"/>
              </a:rPr>
              <a:t>you</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really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need</a:t>
            </a:r>
            <a:r>
              <a:rPr lang="pl-PL" dirty="0">
                <a:solidFill>
                  <a:srgbClr val="FFFFFF"/>
                </a:solidFill>
                <a:ea typeface="Roboto" panose="02000000000000000000" pitchFamily="2" charset="0"/>
                <a:cs typeface="Calibri" panose="020F0502020204030204" pitchFamily="34" charset="0"/>
              </a:rPr>
              <a:t> the </a:t>
            </a:r>
            <a:r>
              <a:rPr lang="pl-PL" dirty="0" err="1">
                <a:solidFill>
                  <a:srgbClr val="FFFFFF"/>
                </a:solidFill>
                <a:ea typeface="Roboto" panose="02000000000000000000" pitchFamily="2" charset="0"/>
                <a:cs typeface="Calibri" panose="020F0502020204030204" pitchFamily="34" charset="0"/>
              </a:rPr>
              <a:t>whole</a:t>
            </a:r>
            <a:r>
              <a:rPr lang="pl-PL" dirty="0">
                <a:solidFill>
                  <a:srgbClr val="FFFFFF"/>
                </a:solidFill>
                <a:ea typeface="Roboto" panose="02000000000000000000" pitchFamily="2" charset="0"/>
                <a:cs typeface="Calibri" panose="020F0502020204030204" pitchFamily="34" charset="0"/>
              </a:rPr>
              <a:t> K8s </a:t>
            </a:r>
            <a:r>
              <a:rPr lang="pl-PL" dirty="0" err="1">
                <a:solidFill>
                  <a:srgbClr val="FFFFFF"/>
                </a:solidFill>
                <a:ea typeface="Roboto" panose="02000000000000000000" pitchFamily="2" charset="0"/>
                <a:cs typeface="Calibri" panose="020F0502020204030204" pitchFamily="34" charset="0"/>
              </a:rPr>
              <a:t>complexity</a:t>
            </a:r>
            <a:r>
              <a:rPr lang="pl-PL" dirty="0">
                <a:solidFill>
                  <a:srgbClr val="FFFFFF"/>
                </a:solidFill>
                <a:ea typeface="Roboto" panose="02000000000000000000" pitchFamily="2" charset="0"/>
                <a:cs typeface="Calibri" panose="020F0502020204030204" pitchFamily="34" charset="0"/>
              </a:rPr>
              <a:t>?</a:t>
            </a:r>
          </a:p>
          <a:p>
            <a:pPr lvl="1">
              <a:buClr>
                <a:schemeClr val="accent1"/>
              </a:buClr>
            </a:pPr>
            <a:r>
              <a:rPr lang="pl-PL" dirty="0" err="1">
                <a:solidFill>
                  <a:srgbClr val="FFFFFF"/>
                </a:solidFill>
                <a:ea typeface="Roboto" panose="02000000000000000000" pitchFamily="2" charset="0"/>
                <a:cs typeface="Calibri" panose="020F0502020204030204" pitchFamily="34" charset="0"/>
              </a:rPr>
              <a:t>Does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your</a:t>
            </a:r>
            <a:r>
              <a:rPr lang="pl-PL" dirty="0">
                <a:solidFill>
                  <a:srgbClr val="FFFFFF"/>
                </a:solidFill>
                <a:ea typeface="Roboto" panose="02000000000000000000" pitchFamily="2" charset="0"/>
                <a:cs typeface="Calibri" panose="020F0502020204030204" pitchFamily="34" charset="0"/>
              </a:rPr>
              <a:t> team </a:t>
            </a:r>
            <a:r>
              <a:rPr lang="pl-PL" dirty="0" err="1">
                <a:solidFill>
                  <a:srgbClr val="FFFFFF"/>
                </a:solidFill>
                <a:ea typeface="Roboto" panose="02000000000000000000" pitchFamily="2" charset="0"/>
                <a:cs typeface="Calibri" panose="020F0502020204030204" pitchFamily="34" charset="0"/>
              </a:rPr>
              <a:t>has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experience</a:t>
            </a:r>
            <a:r>
              <a:rPr lang="pl-PL" dirty="0">
                <a:solidFill>
                  <a:srgbClr val="FFFFFF"/>
                </a:solidFill>
                <a:ea typeface="Roboto" panose="02000000000000000000" pitchFamily="2" charset="0"/>
                <a:cs typeface="Calibri" panose="020F0502020204030204" pitchFamily="34" charset="0"/>
              </a:rPr>
              <a:t> with K8s?</a:t>
            </a:r>
          </a:p>
          <a:p>
            <a:pPr lvl="1">
              <a:buClr>
                <a:schemeClr val="accent1"/>
              </a:buClr>
            </a:pPr>
            <a:r>
              <a:rPr lang="pl-PL" dirty="0" err="1">
                <a:solidFill>
                  <a:srgbClr val="FFFFFF"/>
                </a:solidFill>
                <a:ea typeface="Roboto" panose="02000000000000000000" pitchFamily="2" charset="0"/>
                <a:cs typeface="Calibri" panose="020F0502020204030204" pitchFamily="34" charset="0"/>
              </a:rPr>
              <a:t>Try</a:t>
            </a:r>
            <a:r>
              <a:rPr lang="pl-PL" dirty="0">
                <a:solidFill>
                  <a:srgbClr val="FFFFFF"/>
                </a:solidFill>
                <a:ea typeface="Roboto" panose="02000000000000000000" pitchFamily="2" charset="0"/>
                <a:cs typeface="Calibri" panose="020F0502020204030204" pitchFamily="34" charset="0"/>
              </a:rPr>
              <a:t> to </a:t>
            </a:r>
            <a:r>
              <a:rPr lang="pl-PL" dirty="0" err="1">
                <a:solidFill>
                  <a:srgbClr val="FFFFFF"/>
                </a:solidFill>
                <a:ea typeface="Roboto" panose="02000000000000000000" pitchFamily="2" charset="0"/>
                <a:cs typeface="Calibri" panose="020F0502020204030204" pitchFamily="34" charset="0"/>
              </a:rPr>
              <a:t>think</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about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feature</a:t>
            </a:r>
            <a:r>
              <a:rPr lang="pl-PL" dirty="0">
                <a:solidFill>
                  <a:srgbClr val="FFFFFF"/>
                </a:solidFill>
                <a:ea typeface="Roboto" panose="02000000000000000000" pitchFamily="2" charset="0"/>
                <a:cs typeface="Calibri" panose="020F0502020204030204" pitchFamily="34" charset="0"/>
              </a:rPr>
              <a:t> of k8s </a:t>
            </a:r>
            <a:r>
              <a:rPr lang="pl-PL" dirty="0" err="1">
                <a:solidFill>
                  <a:srgbClr val="FFFFFF"/>
                </a:solidFill>
                <a:ea typeface="Roboto" panose="02000000000000000000" pitchFamily="2" charset="0"/>
                <a:cs typeface="Calibri" panose="020F0502020204030204" pitchFamily="34" charset="0"/>
              </a:rPr>
              <a:t>which</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you</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really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need</a:t>
            </a:r>
            <a:r>
              <a:rPr lang="pl-PL" dirty="0">
                <a:solidFill>
                  <a:srgbClr val="FFFFFF"/>
                </a:solidFill>
                <a:ea typeface="Roboto" panose="02000000000000000000" pitchFamily="2" charset="0"/>
                <a:cs typeface="Calibri" panose="020F0502020204030204" pitchFamily="34" charset="0"/>
              </a:rPr>
              <a:t> and </a:t>
            </a:r>
            <a:r>
              <a:rPr lang="pl-PL" dirty="0" err="1">
                <a:solidFill>
                  <a:srgbClr val="FFFFFF"/>
                </a:solidFill>
                <a:ea typeface="Roboto" panose="02000000000000000000" pitchFamily="2" charset="0"/>
                <a:cs typeface="Calibri" panose="020F0502020204030204" pitchFamily="34" charset="0"/>
              </a:rPr>
              <a:t>find</a:t>
            </a:r>
            <a:r>
              <a:rPr lang="pl-PL" dirty="0">
                <a:solidFill>
                  <a:srgbClr val="FFFFFF"/>
                </a:solidFill>
                <a:ea typeface="Roboto" panose="02000000000000000000" pitchFamily="2" charset="0"/>
                <a:cs typeface="Calibri" panose="020F0502020204030204" pitchFamily="34" charset="0"/>
              </a:rPr>
              <a:t> the </a:t>
            </a:r>
            <a:r>
              <a:rPr lang="pl-PL" dirty="0" err="1">
                <a:solidFill>
                  <a:srgbClr val="FFFFFF"/>
                </a:solidFill>
                <a:ea typeface="Roboto" panose="02000000000000000000" pitchFamily="2" charset="0"/>
                <a:cs typeface="Calibri" panose="020F0502020204030204" pitchFamily="34" charset="0"/>
              </a:rPr>
              <a:t>alternative</a:t>
            </a:r>
            <a:endParaRPr lang="pl-PL" dirty="0">
              <a:solidFill>
                <a:srgbClr val="FFFFFF"/>
              </a:solidFill>
              <a:ea typeface="Roboto" panose="02000000000000000000" pitchFamily="2" charset="0"/>
              <a:cs typeface="Calibri" panose="020F0502020204030204" pitchFamily="34" charset="0"/>
            </a:endParaRPr>
          </a:p>
          <a:p>
            <a:pPr lvl="1">
              <a:buClr>
                <a:schemeClr val="accent1"/>
              </a:buClr>
            </a:pPr>
            <a:r>
              <a:rPr lang="pl-PL" dirty="0" err="1">
                <a:solidFill>
                  <a:srgbClr val="FFFFFF"/>
                </a:solidFill>
                <a:ea typeface="Roboto" panose="02000000000000000000" pitchFamily="2" charset="0"/>
                <a:cs typeface="Calibri" panose="020F0502020204030204" pitchFamily="34" charset="0"/>
              </a:rPr>
              <a:t>Make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that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decision</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very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carefully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because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reverting</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it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might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take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months</a:t>
            </a:r>
            <a:endParaRPr lang="pl-PL" dirty="0">
              <a:solidFill>
                <a:srgbClr val="FFFFFF"/>
              </a:solidFill>
              <a:ea typeface="Roboto" panose="02000000000000000000" pitchFamily="2" charset="0"/>
              <a:cs typeface="Calibri" panose="020F0502020204030204" pitchFamily="34" charset="0"/>
            </a:endParaRPr>
          </a:p>
          <a:p>
            <a:pPr lvl="1">
              <a:buClr>
                <a:schemeClr val="accent1"/>
              </a:buClr>
            </a:pPr>
            <a:r>
              <a:rPr lang="pl-PL" dirty="0" err="1">
                <a:solidFill>
                  <a:srgbClr val="FFFFFF"/>
                </a:solidFill>
                <a:ea typeface="Roboto" panose="02000000000000000000" pitchFamily="2" charset="0"/>
                <a:cs typeface="Calibri" panose="020F0502020204030204" pitchFamily="34" charset="0"/>
              </a:rPr>
              <a:t>Make</a:t>
            </a:r>
            <a:r>
              <a:rPr lang="pl-PL" dirty="0">
                <a:solidFill>
                  <a:srgbClr val="FFFFFF"/>
                </a:solidFill>
                <a:ea typeface="Roboto" panose="02000000000000000000" pitchFamily="2" charset="0"/>
                <a:cs typeface="Calibri" panose="020F0502020204030204" pitchFamily="34" charset="0"/>
              </a:rPr>
              <a:t> ADR – Architecture </a:t>
            </a:r>
            <a:r>
              <a:rPr lang="pl-PL" dirty="0" err="1">
                <a:solidFill>
                  <a:srgbClr val="FFFFFF"/>
                </a:solidFill>
                <a:ea typeface="Roboto" panose="02000000000000000000" pitchFamily="2" charset="0"/>
                <a:cs typeface="Calibri" panose="020F0502020204030204" pitchFamily="34" charset="0"/>
              </a:rPr>
              <a:t>Decision</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Record</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before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such</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important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decision</a:t>
            </a:r>
            <a:endParaRPr lang="pl-PL" dirty="0">
              <a:solidFill>
                <a:srgbClr val="FFFFFF"/>
              </a:solidFill>
              <a:ea typeface="Roboto" panose="02000000000000000000" pitchFamily="2" charset="0"/>
              <a:cs typeface="Calibri" panose="020F0502020204030204" pitchFamily="34" charset="0"/>
            </a:endParaRPr>
          </a:p>
          <a:p>
            <a:pPr marL="457200" lvl="1" indent="0">
              <a:buClr>
                <a:schemeClr val="accent1"/>
              </a:buClr>
              <a:buNone/>
            </a:pPr>
            <a:r>
              <a:rPr lang="pl-PL" dirty="0">
                <a:solidFill>
                  <a:srgbClr val="FFFFFF"/>
                </a:solidFill>
                <a:ea typeface="Roboto" panose="02000000000000000000" pitchFamily="2" charset="0"/>
                <a:cs typeface="Calibri" panose="020F0502020204030204" pitchFamily="34" charset="0"/>
              </a:rPr>
              <a:t> - </a:t>
            </a:r>
            <a:r>
              <a:rPr lang="pl-PL" dirty="0" err="1">
                <a:solidFill>
                  <a:srgbClr val="FFFFFF"/>
                </a:solidFill>
                <a:ea typeface="Roboto" panose="02000000000000000000" pitchFamily="2" charset="0"/>
                <a:cs typeface="Calibri" panose="020F0502020204030204" pitchFamily="34" charset="0"/>
              </a:rPr>
              <a:t>more</a:t>
            </a:r>
            <a:r>
              <a:rPr lang="pl-PL" dirty="0">
                <a:solidFill>
                  <a:srgbClr val="FFFFFF"/>
                </a:solidFill>
                <a:ea typeface="Roboto" panose="02000000000000000000" pitchFamily="2" charset="0"/>
                <a:cs typeface="Calibri" panose="020F0502020204030204" pitchFamily="34" charset="0"/>
              </a:rPr>
              <a:t>: </a:t>
            </a:r>
            <a:r>
              <a:rPr lang="en-GB" dirty="0">
                <a:hlinkClick r:id="rId2"/>
              </a:rPr>
              <a:t>https://github.com/joelparkerhenderson/architecture_decision_record</a:t>
            </a:r>
            <a:endParaRPr lang="pl-PL" dirty="0">
              <a:solidFill>
                <a:srgbClr val="FFFFFF"/>
              </a:solidFill>
              <a:ea typeface="Roboto" panose="02000000000000000000" pitchFamily="2" charset="0"/>
              <a:cs typeface="Calibri" panose="020F0502020204030204" pitchFamily="34" charset="0"/>
            </a:endParaRPr>
          </a:p>
          <a:p>
            <a:pPr lvl="1">
              <a:buClr>
                <a:schemeClr val="accent1"/>
              </a:buClr>
            </a:pPr>
            <a:endParaRPr lang="pl-PL" dirty="0">
              <a:solidFill>
                <a:srgbClr val="FFFFFF"/>
              </a:solidFill>
              <a:ea typeface="Roboto" panose="02000000000000000000" pitchFamily="2" charset="0"/>
              <a:cs typeface="Calibri" panose="020F0502020204030204" pitchFamily="34" charset="0"/>
            </a:endParaRPr>
          </a:p>
          <a:p>
            <a:pPr lvl="1">
              <a:buClr>
                <a:schemeClr val="accent1"/>
              </a:buClr>
            </a:pPr>
            <a:endParaRPr lang="pl-PL" dirty="0">
              <a:solidFill>
                <a:srgbClr val="FFFFFF"/>
              </a:solidFill>
              <a:ea typeface="Roboto" panose="02000000000000000000" pitchFamily="2" charset="0"/>
              <a:cs typeface="Calibri" panose="020F0502020204030204" pitchFamily="34" charset="0"/>
            </a:endParaRPr>
          </a:p>
          <a:p>
            <a:pPr>
              <a:buClr>
                <a:schemeClr val="accent1"/>
              </a:buClr>
            </a:pPr>
            <a:endParaRPr lang="pl-PL" dirty="0">
              <a:solidFill>
                <a:srgbClr val="FFFFFF"/>
              </a:solidFill>
              <a:ea typeface="Roboto" panose="02000000000000000000" pitchFamily="2" charset="0"/>
              <a:cs typeface="Calibri" panose="020F0502020204030204" pitchFamily="34"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a:solidFill>
                  <a:schemeClr val="bg1"/>
                </a:solidFill>
                <a:latin typeface="Roboto" panose="02000000000000000000" pitchFamily="2" charset="0"/>
                <a:ea typeface="Roboto" panose="02000000000000000000" pitchFamily="2" charset="0"/>
              </a:rPr>
              <a:t>Docker-</a:t>
            </a:r>
            <a:r>
              <a:rPr lang="pl-PL" dirty="0" err="1">
                <a:solidFill>
                  <a:schemeClr val="bg1"/>
                </a:solidFill>
                <a:latin typeface="Roboto" panose="02000000000000000000" pitchFamily="2" charset="0"/>
                <a:ea typeface="Roboto" panose="02000000000000000000" pitchFamily="2" charset="0"/>
              </a:rPr>
              <a:t>compose</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architecture</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98520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r>
              <a:rPr lang="pl-PL" dirty="0" err="1">
                <a:solidFill>
                  <a:srgbClr val="FFFFFF"/>
                </a:solidFill>
                <a:ea typeface="Roboto" panose="02000000000000000000" pitchFamily="2" charset="0"/>
                <a:cs typeface="Calibri" panose="020F0502020204030204" pitchFamily="34" charset="0"/>
              </a:rPr>
              <a:t>You</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have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screwed-up</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microservices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so</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there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is</a:t>
            </a:r>
            <a:r>
              <a:rPr lang="pl-PL" dirty="0">
                <a:solidFill>
                  <a:srgbClr val="FFFFFF"/>
                </a:solidFill>
                <a:ea typeface="Roboto" panose="02000000000000000000" pitchFamily="2" charset="0"/>
                <a:cs typeface="Calibri" panose="020F0502020204030204" pitchFamily="34" charset="0"/>
              </a:rPr>
              <a:t> high </a:t>
            </a:r>
            <a:r>
              <a:rPr lang="pl-PL" dirty="0" err="1">
                <a:solidFill>
                  <a:srgbClr val="FFFFFF"/>
                </a:solidFill>
                <a:ea typeface="Roboto" panose="02000000000000000000" pitchFamily="2" charset="0"/>
                <a:cs typeface="Calibri" panose="020F0502020204030204" pitchFamily="34" charset="0"/>
              </a:rPr>
              <a:t>chance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you</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will</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screw</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up</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migration</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Another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new</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things</a:t>
            </a:r>
            <a:r>
              <a:rPr lang="pl-PL" dirty="0">
                <a:solidFill>
                  <a:srgbClr val="FFFFFF"/>
                </a:solidFill>
                <a:ea typeface="Roboto" panose="02000000000000000000" pitchFamily="2" charset="0"/>
                <a:cs typeface="Calibri" panose="020F0502020204030204" pitchFamily="34" charset="0"/>
              </a:rPr>
              <a:t> to </a:t>
            </a:r>
            <a:r>
              <a:rPr lang="pl-PL" dirty="0" err="1">
                <a:solidFill>
                  <a:srgbClr val="FFFFFF"/>
                </a:solidFill>
                <a:ea typeface="Roboto" panose="02000000000000000000" pitchFamily="2" charset="0"/>
                <a:cs typeface="Calibri" panose="020F0502020204030204" pitchFamily="34" charset="0"/>
              </a:rPr>
              <a:t>learn</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Current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problems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won’t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disappear</a:t>
            </a:r>
            <a:r>
              <a:rPr lang="pl-PL" dirty="0">
                <a:solidFill>
                  <a:srgbClr val="FFFFFF"/>
                </a:solidFill>
                <a:ea typeface="Roboto" panose="02000000000000000000" pitchFamily="2" charset="0"/>
                <a:cs typeface="Calibri" panose="020F0502020204030204" pitchFamily="34" charset="0"/>
              </a:rPr>
              <a:t> with K8s</a:t>
            </a:r>
          </a:p>
          <a:p>
            <a:pPr>
              <a:buClr>
                <a:schemeClr val="accent1"/>
              </a:buClr>
            </a:pPr>
            <a:r>
              <a:rPr lang="pl-PL" dirty="0" err="1">
                <a:solidFill>
                  <a:srgbClr val="FFFFFF"/>
                </a:solidFill>
                <a:ea typeface="Roboto" panose="02000000000000000000" pitchFamily="2" charset="0"/>
                <a:cs typeface="Calibri" panose="020F0502020204030204" pitchFamily="34" charset="0"/>
              </a:rPr>
              <a:t>Overall</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complexity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goes</a:t>
            </a:r>
            <a:r>
              <a:rPr lang="pl-PL" dirty="0">
                <a:solidFill>
                  <a:srgbClr val="FFFFFF"/>
                </a:solidFill>
                <a:ea typeface="Roboto" panose="02000000000000000000" pitchFamily="2" charset="0"/>
                <a:cs typeface="Calibri" panose="020F0502020204030204" pitchFamily="34" charset="0"/>
              </a:rPr>
              <a:t> much </a:t>
            </a:r>
            <a:r>
              <a:rPr lang="pl-PL" dirty="0" err="1">
                <a:solidFill>
                  <a:srgbClr val="FFFFFF"/>
                </a:solidFill>
                <a:ea typeface="Roboto" panose="02000000000000000000" pitchFamily="2" charset="0"/>
                <a:cs typeface="Calibri" panose="020F0502020204030204" pitchFamily="34" charset="0"/>
              </a:rPr>
              <a:t>higher</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a:solidFill>
                  <a:srgbClr val="FFFFFF"/>
                </a:solidFill>
                <a:ea typeface="Roboto" panose="02000000000000000000" pitchFamily="2" charset="0"/>
                <a:cs typeface="Calibri" panose="020F0502020204030204" pitchFamily="34" charset="0"/>
              </a:rPr>
              <a:t>K8s </a:t>
            </a:r>
            <a:r>
              <a:rPr lang="pl-PL" dirty="0" err="1">
                <a:solidFill>
                  <a:srgbClr val="FFFFFF"/>
                </a:solidFill>
                <a:ea typeface="Roboto" panose="02000000000000000000" pitchFamily="2" charset="0"/>
                <a:cs typeface="Calibri" panose="020F0502020204030204" pitchFamily="34" charset="0"/>
              </a:rPr>
              <a:t>won’t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help</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you</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Fix</a:t>
            </a:r>
            <a:r>
              <a:rPr lang="pl-PL" dirty="0">
                <a:solidFill>
                  <a:srgbClr val="FFFFFF"/>
                </a:solidFill>
                <a:ea typeface="Roboto" panose="02000000000000000000" pitchFamily="2" charset="0"/>
                <a:cs typeface="Calibri" panose="020F0502020204030204" pitchFamily="34" charset="0"/>
              </a:rPr>
              <a:t> the </a:t>
            </a:r>
            <a:r>
              <a:rPr lang="pl-PL" dirty="0" err="1">
                <a:solidFill>
                  <a:srgbClr val="FFFFFF"/>
                </a:solidFill>
                <a:ea typeface="Roboto" panose="02000000000000000000" pitchFamily="2" charset="0"/>
                <a:cs typeface="Calibri" panose="020F0502020204030204" pitchFamily="34" charset="0"/>
              </a:rPr>
              <a:t>architecture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first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move</a:t>
            </a:r>
            <a:r>
              <a:rPr lang="pl-PL" dirty="0">
                <a:solidFill>
                  <a:srgbClr val="FFFFFF"/>
                </a:solidFill>
                <a:ea typeface="Roboto" panose="02000000000000000000" pitchFamily="2" charset="0"/>
                <a:cs typeface="Calibri" panose="020F0502020204030204" pitchFamily="34" charset="0"/>
              </a:rPr>
              <a:t> to K8s </a:t>
            </a:r>
            <a:r>
              <a:rPr lang="pl-PL" dirty="0" err="1">
                <a:solidFill>
                  <a:srgbClr val="FFFFFF"/>
                </a:solidFill>
                <a:ea typeface="Roboto" panose="02000000000000000000" pitchFamily="2" charset="0"/>
                <a:cs typeface="Calibri" panose="020F0502020204030204" pitchFamily="34" charset="0"/>
              </a:rPr>
              <a:t>then</a:t>
            </a:r>
            <a:endParaRPr lang="pl-PL" dirty="0">
              <a:solidFill>
                <a:srgbClr val="FFFFFF"/>
              </a:solidFill>
              <a:ea typeface="Roboto" panose="02000000000000000000" pitchFamily="2" charset="0"/>
              <a:cs typeface="Calibri" panose="020F0502020204030204" pitchFamily="34" charset="0"/>
            </a:endParaRPr>
          </a:p>
          <a:p>
            <a:pPr>
              <a:buClr>
                <a:schemeClr val="accent1"/>
              </a:buClr>
            </a:pPr>
            <a:endParaRPr lang="pl-PL" dirty="0">
              <a:solidFill>
                <a:srgbClr val="FFFFFF"/>
              </a:solidFill>
              <a:ea typeface="Roboto" panose="02000000000000000000" pitchFamily="2" charset="0"/>
              <a:cs typeface="Calibri" panose="020F0502020204030204" pitchFamily="34" charset="0"/>
            </a:endParaRPr>
          </a:p>
          <a:p>
            <a:pPr>
              <a:buClr>
                <a:schemeClr val="accent1"/>
              </a:buClr>
            </a:pPr>
            <a:endParaRPr lang="pl-PL" dirty="0">
              <a:solidFill>
                <a:srgbClr val="FFFFFF"/>
              </a:solidFill>
              <a:ea typeface="Roboto" panose="02000000000000000000" pitchFamily="2" charset="0"/>
              <a:cs typeface="Calibri" panose="020F0502020204030204" pitchFamily="34"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fontScale="90000"/>
          </a:bodyPr>
          <a:lstStyle/>
          <a:p>
            <a:r>
              <a:rPr lang="pl-PL" dirty="0">
                <a:solidFill>
                  <a:schemeClr val="bg1"/>
                </a:solidFill>
                <a:latin typeface="Roboto" panose="02000000000000000000" pitchFamily="2" charset="0"/>
                <a:ea typeface="Roboto" panose="02000000000000000000" pitchFamily="2" charset="0"/>
              </a:rPr>
              <a:t>Distributed </a:t>
            </a:r>
            <a:r>
              <a:rPr lang="pl-PL" dirty="0" err="1">
                <a:solidFill>
                  <a:schemeClr val="bg1"/>
                </a:solidFill>
                <a:latin typeface="Roboto" panose="02000000000000000000" pitchFamily="2" charset="0"/>
                <a:ea typeface="Roboto" panose="02000000000000000000" pitchFamily="2" charset="0"/>
              </a:rPr>
              <a:t>monolith</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aka</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wannabe</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microservices</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architecture</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87829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r>
              <a:rPr lang="pl-PL" dirty="0">
                <a:solidFill>
                  <a:srgbClr val="FFFFFF"/>
                </a:solidFill>
                <a:ea typeface="Roboto" panose="02000000000000000000" pitchFamily="2" charset="0"/>
                <a:cs typeface="Calibri" panose="020F0502020204030204" pitchFamily="34" charset="0"/>
              </a:rPr>
              <a:t>K8s </a:t>
            </a:r>
            <a:r>
              <a:rPr lang="pl-PL" dirty="0" err="1">
                <a:solidFill>
                  <a:srgbClr val="FFFFFF"/>
                </a:solidFill>
                <a:ea typeface="Roboto" panose="02000000000000000000" pitchFamily="2" charset="0"/>
                <a:cs typeface="Calibri" panose="020F0502020204030204" pitchFamily="34" charset="0"/>
              </a:rPr>
              <a:t>really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shines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here</a:t>
            </a:r>
            <a:r>
              <a:rPr lang="pl-PL" dirty="0">
                <a:solidFill>
                  <a:srgbClr val="FFFFFF"/>
                </a:solidFill>
                <a:ea typeface="Roboto" panose="02000000000000000000" pitchFamily="2" charset="0"/>
                <a:cs typeface="Calibri" panose="020F0502020204030204" pitchFamily="34" charset="0"/>
              </a:rPr>
              <a:t>!</a:t>
            </a:r>
          </a:p>
          <a:p>
            <a:pPr>
              <a:buClr>
                <a:schemeClr val="accent1"/>
              </a:buClr>
            </a:pPr>
            <a:r>
              <a:rPr lang="pl-PL" dirty="0" err="1">
                <a:solidFill>
                  <a:srgbClr val="FFFFFF"/>
                </a:solidFill>
                <a:ea typeface="Roboto" panose="02000000000000000000" pitchFamily="2" charset="0"/>
                <a:cs typeface="Calibri" panose="020F0502020204030204" pitchFamily="34" charset="0"/>
              </a:rPr>
              <a:t>If</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your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are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doing</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microservices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well</a:t>
            </a:r>
            <a:r>
              <a:rPr lang="pl-PL" dirty="0">
                <a:solidFill>
                  <a:srgbClr val="FFFFFF"/>
                </a:solidFill>
                <a:ea typeface="Roboto" panose="02000000000000000000" pitchFamily="2" charset="0"/>
                <a:cs typeface="Calibri" panose="020F0502020204030204" pitchFamily="34" charset="0"/>
              </a:rPr>
              <a:t> – K8s </a:t>
            </a:r>
            <a:r>
              <a:rPr lang="pl-PL" dirty="0" err="1">
                <a:solidFill>
                  <a:srgbClr val="FFFFFF"/>
                </a:solidFill>
                <a:ea typeface="Roboto" panose="02000000000000000000" pitchFamily="2" charset="0"/>
                <a:cs typeface="Calibri" panose="020F0502020204030204" pitchFamily="34" charset="0"/>
              </a:rPr>
              <a:t>is</a:t>
            </a:r>
            <a:r>
              <a:rPr lang="pl-PL" dirty="0">
                <a:solidFill>
                  <a:srgbClr val="FFFFFF"/>
                </a:solidFill>
                <a:ea typeface="Roboto" panose="02000000000000000000" pitchFamily="2" charset="0"/>
                <a:cs typeface="Calibri" panose="020F0502020204030204" pitchFamily="34" charset="0"/>
              </a:rPr>
              <a:t> for </a:t>
            </a:r>
            <a:r>
              <a:rPr lang="pl-PL" dirty="0" err="1">
                <a:solidFill>
                  <a:srgbClr val="FFFFFF"/>
                </a:solidFill>
                <a:ea typeface="Roboto" panose="02000000000000000000" pitchFamily="2" charset="0"/>
                <a:cs typeface="Calibri" panose="020F0502020204030204" pitchFamily="34" charset="0"/>
              </a:rPr>
              <a:t>you</a:t>
            </a:r>
            <a:endParaRPr lang="pl-PL" dirty="0">
              <a:solidFill>
                <a:srgbClr val="FFFFFF"/>
              </a:solidFill>
              <a:ea typeface="Roboto" panose="02000000000000000000" pitchFamily="2" charset="0"/>
              <a:cs typeface="Calibri" panose="020F0502020204030204" pitchFamily="34" charset="0"/>
            </a:endParaRPr>
          </a:p>
          <a:p>
            <a:pPr>
              <a:buClr>
                <a:schemeClr val="accent1"/>
              </a:buClr>
            </a:pP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Consider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alternative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Hashicorp</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Nomad</a:t>
            </a:r>
            <a:r>
              <a:rPr lang="pl-PL" dirty="0">
                <a:solidFill>
                  <a:srgbClr val="FFFFFF"/>
                </a:solidFill>
                <a:ea typeface="Roboto" panose="02000000000000000000" pitchFamily="2" charset="0"/>
                <a:cs typeface="Calibri" panose="020F0502020204030204" pitchFamily="34" charset="0"/>
              </a:rPr>
              <a:t> + </a:t>
            </a:r>
            <a:r>
              <a:rPr lang="pl-PL" dirty="0" err="1">
                <a:solidFill>
                  <a:srgbClr val="FFFFFF"/>
                </a:solidFill>
                <a:ea typeface="Roboto" panose="02000000000000000000" pitchFamily="2" charset="0"/>
                <a:cs typeface="Calibri" panose="020F0502020204030204" pitchFamily="34" charset="0"/>
              </a:rPr>
              <a:t>Consul</a:t>
            </a:r>
            <a:endParaRPr lang="pl-PL" dirty="0">
              <a:solidFill>
                <a:srgbClr val="FFFFFF"/>
              </a:solidFill>
              <a:ea typeface="Roboto" panose="02000000000000000000" pitchFamily="2" charset="0"/>
              <a:cs typeface="Calibri" panose="020F0502020204030204" pitchFamily="34"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err="1">
                <a:solidFill>
                  <a:schemeClr val="bg1"/>
                </a:solidFill>
                <a:latin typeface="Roboto" panose="02000000000000000000" pitchFamily="2" charset="0"/>
                <a:ea typeface="Roboto" panose="02000000000000000000" pitchFamily="2" charset="0"/>
              </a:rPr>
              <a:t>Microservices</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architecture</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800211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r>
              <a:rPr lang="pl-PL" dirty="0">
                <a:solidFill>
                  <a:srgbClr val="FFFFFF"/>
                </a:solidFill>
                <a:ea typeface="Roboto" panose="02000000000000000000" pitchFamily="2" charset="0"/>
                <a:cs typeface="Calibri" panose="020F0502020204030204" pitchFamily="34" charset="0"/>
              </a:rPr>
              <a:t>IBM </a:t>
            </a:r>
            <a:r>
              <a:rPr lang="pl-PL" dirty="0" err="1">
                <a:solidFill>
                  <a:srgbClr val="FFFFFF"/>
                </a:solidFill>
                <a:ea typeface="Roboto" panose="02000000000000000000" pitchFamily="2" charset="0"/>
                <a:cs typeface="Calibri" panose="020F0502020204030204" pitchFamily="34" charset="0"/>
              </a:rPr>
              <a:t>WebSphere</a:t>
            </a:r>
            <a:r>
              <a:rPr lang="pl-PL" dirty="0">
                <a:solidFill>
                  <a:srgbClr val="FFFFFF"/>
                </a:solidFill>
                <a:ea typeface="Roboto" panose="02000000000000000000" pitchFamily="2" charset="0"/>
                <a:cs typeface="Calibri" panose="020F0502020204030204" pitchFamily="34" charset="0"/>
              </a:rPr>
              <a:t> with </a:t>
            </a:r>
            <a:r>
              <a:rPr lang="pl-PL" dirty="0" err="1">
                <a:solidFill>
                  <a:srgbClr val="FFFFFF"/>
                </a:solidFill>
                <a:ea typeface="Roboto" panose="02000000000000000000" pitchFamily="2" charset="0"/>
                <a:cs typeface="Calibri" panose="020F0502020204030204" pitchFamily="34" charset="0"/>
              </a:rPr>
              <a:t>multiple</a:t>
            </a:r>
            <a:r>
              <a:rPr lang="pl-PL" dirty="0">
                <a:solidFill>
                  <a:srgbClr val="FFFFFF"/>
                </a:solidFill>
                <a:ea typeface="Roboto" panose="02000000000000000000" pitchFamily="2" charset="0"/>
                <a:cs typeface="Calibri" panose="020F0502020204030204" pitchFamily="34" charset="0"/>
              </a:rPr>
              <a:t> Java EE </a:t>
            </a:r>
            <a:r>
              <a:rPr lang="pl-PL" dirty="0" err="1">
                <a:solidFill>
                  <a:srgbClr val="FFFFFF"/>
                </a:solidFill>
                <a:ea typeface="Roboto" panose="02000000000000000000" pitchFamily="2" charset="0"/>
                <a:cs typeface="Calibri" panose="020F0502020204030204" pitchFamily="34" charset="0"/>
              </a:rPr>
              <a:t>applications</a:t>
            </a:r>
            <a:r>
              <a:rPr lang="pl-PL" dirty="0">
                <a:solidFill>
                  <a:srgbClr val="FFFFFF"/>
                </a:solidFill>
                <a:ea typeface="Roboto" panose="02000000000000000000" pitchFamily="2" charset="0"/>
                <a:cs typeface="Calibri" panose="020F0502020204030204" pitchFamily="34" charset="0"/>
              </a:rPr>
              <a:t>?</a:t>
            </a:r>
          </a:p>
          <a:p>
            <a:pPr>
              <a:buClr>
                <a:schemeClr val="accent1"/>
              </a:buClr>
            </a:pPr>
            <a:r>
              <a:rPr lang="pl-PL" dirty="0">
                <a:solidFill>
                  <a:srgbClr val="FFFFFF"/>
                </a:solidFill>
                <a:ea typeface="Roboto" panose="02000000000000000000" pitchFamily="2" charset="0"/>
                <a:cs typeface="Calibri" panose="020F0502020204030204" pitchFamily="34" charset="0"/>
              </a:rPr>
              <a:t>Single </a:t>
            </a:r>
            <a:r>
              <a:rPr lang="pl-PL" dirty="0" err="1">
                <a:solidFill>
                  <a:srgbClr val="FFFFFF"/>
                </a:solidFill>
                <a:ea typeface="Roboto" panose="02000000000000000000" pitchFamily="2" charset="0"/>
                <a:cs typeface="Calibri" panose="020F0502020204030204" pitchFamily="34" charset="0"/>
              </a:rPr>
              <a:t>old-time</a:t>
            </a:r>
            <a:r>
              <a:rPr lang="pl-PL" dirty="0">
                <a:solidFill>
                  <a:srgbClr val="FFFFFF"/>
                </a:solidFill>
                <a:ea typeface="Roboto" panose="02000000000000000000" pitchFamily="2" charset="0"/>
                <a:cs typeface="Calibri" panose="020F0502020204030204" pitchFamily="34" charset="0"/>
              </a:rPr>
              <a:t> Java </a:t>
            </a:r>
            <a:r>
              <a:rPr lang="pl-PL" dirty="0" err="1">
                <a:solidFill>
                  <a:srgbClr val="FFFFFF"/>
                </a:solidFill>
                <a:ea typeface="Roboto" panose="02000000000000000000" pitchFamily="2" charset="0"/>
                <a:cs typeface="Calibri" panose="020F0502020204030204" pitchFamily="34" charset="0"/>
              </a:rPr>
              <a:t>App</a:t>
            </a:r>
            <a:r>
              <a:rPr lang="pl-PL" dirty="0">
                <a:solidFill>
                  <a:srgbClr val="FFFFFF"/>
                </a:solidFill>
                <a:ea typeface="Roboto" panose="02000000000000000000" pitchFamily="2" charset="0"/>
                <a:cs typeface="Calibri" panose="020F0502020204030204" pitchFamily="34" charset="0"/>
              </a:rPr>
              <a:t> (version 5,6,7)?</a:t>
            </a:r>
          </a:p>
          <a:p>
            <a:pPr>
              <a:buClr>
                <a:schemeClr val="accent1"/>
              </a:buClr>
            </a:pPr>
            <a:r>
              <a:rPr lang="pl-PL" dirty="0">
                <a:solidFill>
                  <a:srgbClr val="FFFFFF"/>
                </a:solidFill>
                <a:ea typeface="Roboto" panose="02000000000000000000" pitchFamily="2" charset="0"/>
                <a:cs typeface="Calibri" panose="020F0502020204030204" pitchFamily="34" charset="0"/>
              </a:rPr>
              <a:t>Single pod(s) </a:t>
            </a:r>
            <a:r>
              <a:rPr lang="pl-PL" dirty="0" err="1">
                <a:solidFill>
                  <a:srgbClr val="FFFFFF"/>
                </a:solidFill>
                <a:ea typeface="Roboto" panose="02000000000000000000" pitchFamily="2" charset="0"/>
                <a:cs typeface="Calibri" panose="020F0502020204030204" pitchFamily="34" charset="0"/>
              </a:rPr>
              <a:t>or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few</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pods</a:t>
            </a:r>
            <a:r>
              <a:rPr lang="pl-PL" dirty="0">
                <a:solidFill>
                  <a:srgbClr val="FFFFFF"/>
                </a:solidFill>
                <a:ea typeface="Roboto" panose="02000000000000000000" pitchFamily="2" charset="0"/>
                <a:cs typeface="Calibri" panose="020F0502020204030204" pitchFamily="34" charset="0"/>
              </a:rPr>
              <a:t> on K8s?</a:t>
            </a:r>
          </a:p>
          <a:p>
            <a:pPr>
              <a:buClr>
                <a:schemeClr val="accent1"/>
              </a:buClr>
            </a:pPr>
            <a:r>
              <a:rPr lang="pl-PL" dirty="0" err="1">
                <a:solidFill>
                  <a:srgbClr val="FFFFFF"/>
                </a:solidFill>
                <a:ea typeface="Roboto" panose="02000000000000000000" pitchFamily="2" charset="0"/>
                <a:cs typeface="Calibri" panose="020F0502020204030204" pitchFamily="34" charset="0"/>
              </a:rPr>
              <a:t>Shared</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resources</a:t>
            </a:r>
            <a:r>
              <a:rPr lang="pl-PL" dirty="0">
                <a:solidFill>
                  <a:srgbClr val="FFFFFF"/>
                </a:solidFill>
                <a:ea typeface="Roboto" panose="02000000000000000000" pitchFamily="2" charset="0"/>
                <a:cs typeface="Calibri" panose="020F0502020204030204" pitchFamily="34" charset="0"/>
              </a:rPr>
              <a:t> (CPU, </a:t>
            </a:r>
            <a:r>
              <a:rPr lang="pl-PL" dirty="0" err="1">
                <a:solidFill>
                  <a:srgbClr val="FFFFFF"/>
                </a:solidFill>
                <a:ea typeface="Roboto" panose="02000000000000000000" pitchFamily="2" charset="0"/>
                <a:cs typeface="Calibri" panose="020F0502020204030204" pitchFamily="34" charset="0"/>
              </a:rPr>
              <a:t>Mem</a:t>
            </a:r>
            <a:r>
              <a:rPr lang="pl-PL" dirty="0">
                <a:solidFill>
                  <a:srgbClr val="FFFFFF"/>
                </a:solidFill>
                <a:ea typeface="Roboto" panose="02000000000000000000" pitchFamily="2" charset="0"/>
                <a:cs typeface="Calibri" panose="020F0502020204030204" pitchFamily="34" charset="0"/>
              </a:rPr>
              <a:t>, Network) </a:t>
            </a:r>
            <a:r>
              <a:rPr lang="pl-PL" dirty="0" err="1">
                <a:solidFill>
                  <a:srgbClr val="FFFFFF"/>
                </a:solidFill>
                <a:ea typeface="Roboto" panose="02000000000000000000" pitchFamily="2" charset="0"/>
                <a:cs typeface="Calibri" panose="020F0502020204030204" pitchFamily="34" charset="0"/>
              </a:rPr>
              <a:t>will</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kill</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you</a:t>
            </a:r>
            <a:r>
              <a:rPr lang="pl-PL" dirty="0">
                <a:solidFill>
                  <a:srgbClr val="FFFFFF"/>
                </a:solidFill>
                <a:ea typeface="Roboto" panose="02000000000000000000" pitchFamily="2" charset="0"/>
                <a:cs typeface="Calibri" panose="020F0502020204030204" pitchFamily="34" charset="0"/>
              </a:rPr>
              <a:t>(</a:t>
            </a:r>
            <a:r>
              <a:rPr lang="pl-PL" dirty="0" err="1">
                <a:solidFill>
                  <a:srgbClr val="FFFFFF"/>
                </a:solidFill>
                <a:ea typeface="Roboto" panose="02000000000000000000" pitchFamily="2" charset="0"/>
                <a:cs typeface="Calibri" panose="020F0502020204030204" pitchFamily="34" charset="0"/>
              </a:rPr>
              <a:t>or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your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app</a:t>
            </a:r>
            <a:r>
              <a:rPr lang="pl-PL" dirty="0">
                <a:solidFill>
                  <a:srgbClr val="FFFFFF"/>
                </a:solidFill>
                <a:ea typeface="Roboto" panose="02000000000000000000" pitchFamily="2" charset="0"/>
                <a:cs typeface="Calibri" panose="020F0502020204030204" pitchFamily="34" charset="0"/>
              </a:rPr>
              <a:t>)</a:t>
            </a:r>
          </a:p>
          <a:p>
            <a:pPr>
              <a:buClr>
                <a:schemeClr val="accent1"/>
              </a:buClr>
            </a:pPr>
            <a:r>
              <a:rPr lang="pl-PL" dirty="0" err="1">
                <a:solidFill>
                  <a:srgbClr val="FFFFFF"/>
                </a:solidFill>
                <a:ea typeface="Roboto" panose="02000000000000000000" pitchFamily="2" charset="0"/>
                <a:cs typeface="Calibri" panose="020F0502020204030204" pitchFamily="34" charset="0"/>
              </a:rPr>
              <a:t>Running</a:t>
            </a:r>
            <a:r>
              <a:rPr lang="pl-PL" dirty="0">
                <a:solidFill>
                  <a:srgbClr val="FFFFFF"/>
                </a:solidFill>
                <a:ea typeface="Roboto" panose="02000000000000000000" pitchFamily="2" charset="0"/>
                <a:cs typeface="Calibri" panose="020F0502020204030204" pitchFamily="34" charset="0"/>
              </a:rPr>
              <a:t> SQL DB on K8s?</a:t>
            </a:r>
          </a:p>
          <a:p>
            <a:pPr>
              <a:buClr>
                <a:schemeClr val="accent1"/>
              </a:buClr>
            </a:pP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Definatelly</a:t>
            </a:r>
            <a:r>
              <a:rPr lang="pl-PL" dirty="0">
                <a:solidFill>
                  <a:srgbClr val="FFFFFF"/>
                </a:solidFill>
                <a:ea typeface="Roboto" panose="02000000000000000000" pitchFamily="2" charset="0"/>
                <a:cs typeface="Calibri" panose="020F0502020204030204" pitchFamily="34" charset="0"/>
              </a:rPr>
              <a:t> K8s </a:t>
            </a:r>
            <a:r>
              <a:rPr lang="pl-PL" dirty="0" err="1">
                <a:solidFill>
                  <a:srgbClr val="FFFFFF"/>
                </a:solidFill>
                <a:ea typeface="Roboto" panose="02000000000000000000" pitchFamily="2" charset="0"/>
                <a:cs typeface="Calibri" panose="020F0502020204030204" pitchFamily="34" charset="0"/>
              </a:rPr>
              <a:t>is</a:t>
            </a:r>
            <a:r>
              <a:rPr lang="pl-PL" dirty="0">
                <a:solidFill>
                  <a:srgbClr val="FFFFFF"/>
                </a:solidFill>
                <a:ea typeface="Roboto" panose="02000000000000000000" pitchFamily="2" charset="0"/>
                <a:cs typeface="Calibri" panose="020F0502020204030204" pitchFamily="34" charset="0"/>
              </a:rPr>
              <a:t> not for </a:t>
            </a:r>
            <a:r>
              <a:rPr lang="pl-PL" dirty="0" err="1">
                <a:solidFill>
                  <a:srgbClr val="FFFFFF"/>
                </a:solidFill>
                <a:ea typeface="Roboto" panose="02000000000000000000" pitchFamily="2" charset="0"/>
                <a:cs typeface="Calibri" panose="020F0502020204030204" pitchFamily="34" charset="0"/>
              </a:rPr>
              <a:t>you</a:t>
            </a:r>
            <a:r>
              <a:rPr lang="pl-PL" dirty="0">
                <a:solidFill>
                  <a:srgbClr val="FFFFFF"/>
                </a:solidFill>
                <a:ea typeface="Roboto" panose="02000000000000000000" pitchFamily="2" charset="0"/>
                <a:cs typeface="Calibri" panose="020F0502020204030204" pitchFamily="34" charset="0"/>
              </a:rPr>
              <a:t>!</a:t>
            </a:r>
          </a:p>
          <a:p>
            <a:pPr>
              <a:buClr>
                <a:schemeClr val="accent1"/>
              </a:buClr>
            </a:pPr>
            <a:endParaRPr lang="pl-PL" dirty="0">
              <a:solidFill>
                <a:srgbClr val="FFFFFF"/>
              </a:solidFill>
              <a:ea typeface="Roboto" panose="02000000000000000000" pitchFamily="2" charset="0"/>
              <a:cs typeface="Calibri" panose="020F0502020204030204" pitchFamily="34" charset="0"/>
            </a:endParaRPr>
          </a:p>
          <a:p>
            <a:pPr>
              <a:buClr>
                <a:schemeClr val="accent1"/>
              </a:buClr>
            </a:pPr>
            <a:endParaRPr lang="pl-PL" dirty="0">
              <a:solidFill>
                <a:srgbClr val="FFFFFF"/>
              </a:solidFill>
              <a:ea typeface="Roboto" panose="02000000000000000000" pitchFamily="2" charset="0"/>
              <a:cs typeface="Calibri" panose="020F0502020204030204" pitchFamily="34" charset="0"/>
            </a:endParaRPr>
          </a:p>
          <a:p>
            <a:pPr>
              <a:buClr>
                <a:schemeClr val="accent1"/>
              </a:buClr>
            </a:pPr>
            <a:endParaRPr lang="pl-PL" dirty="0">
              <a:solidFill>
                <a:srgbClr val="FFFFFF"/>
              </a:solidFill>
              <a:ea typeface="Roboto" panose="02000000000000000000" pitchFamily="2" charset="0"/>
              <a:cs typeface="Calibri" panose="020F0502020204030204" pitchFamily="34"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err="1">
                <a:solidFill>
                  <a:schemeClr val="bg1"/>
                </a:solidFill>
                <a:latin typeface="Roboto" panose="02000000000000000000" pitchFamily="2" charset="0"/>
                <a:ea typeface="Roboto" panose="02000000000000000000" pitchFamily="2" charset="0"/>
              </a:rPr>
              <a:t>Monolith</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802961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r>
              <a:rPr lang="en-GB" sz="3200" dirty="0">
                <a:solidFill>
                  <a:schemeClr val="bg1"/>
                </a:solidFill>
                <a:ea typeface="Roboto" panose="02000000000000000000" pitchFamily="2" charset="0"/>
                <a:cs typeface="Calibri" panose="020F0502020204030204" pitchFamily="34" charset="0"/>
              </a:rPr>
              <a:t>Why people decide to use Kubernetes</a:t>
            </a:r>
          </a:p>
          <a:p>
            <a:pPr>
              <a:buClr>
                <a:schemeClr val="accent1"/>
              </a:buClr>
            </a:pPr>
            <a:r>
              <a:rPr lang="en-GB" sz="3200" dirty="0">
                <a:solidFill>
                  <a:schemeClr val="bg1"/>
                </a:solidFill>
                <a:ea typeface="Roboto" panose="02000000000000000000" pitchFamily="2" charset="0"/>
                <a:cs typeface="Calibri" panose="020F0502020204030204" pitchFamily="34" charset="0"/>
              </a:rPr>
              <a:t>Kubernetes (not that)killer features</a:t>
            </a:r>
          </a:p>
          <a:p>
            <a:pPr>
              <a:buClr>
                <a:schemeClr val="accent1"/>
              </a:buClr>
            </a:pPr>
            <a:r>
              <a:rPr lang="en-GB" sz="3200" dirty="0">
                <a:solidFill>
                  <a:schemeClr val="bg1"/>
                </a:solidFill>
                <a:ea typeface="Roboto" panose="02000000000000000000" pitchFamily="2" charset="0"/>
                <a:cs typeface="Calibri" panose="020F0502020204030204" pitchFamily="34" charset="0"/>
              </a:rPr>
              <a:t>To k8s or not to k8s</a:t>
            </a:r>
          </a:p>
          <a:p>
            <a:pPr lvl="1">
              <a:buClr>
                <a:schemeClr val="accent1"/>
              </a:buClr>
            </a:pPr>
            <a:r>
              <a:rPr lang="en-GB" sz="2800" dirty="0">
                <a:solidFill>
                  <a:schemeClr val="bg1"/>
                </a:solidFill>
                <a:ea typeface="Roboto" panose="02000000000000000000" pitchFamily="2" charset="0"/>
                <a:cs typeface="Calibri" panose="020F0502020204030204" pitchFamily="34" charset="0"/>
              </a:rPr>
              <a:t>Deployment</a:t>
            </a:r>
          </a:p>
          <a:p>
            <a:pPr lvl="1">
              <a:buClr>
                <a:schemeClr val="accent1"/>
              </a:buClr>
            </a:pPr>
            <a:r>
              <a:rPr lang="en-GB" sz="2800" dirty="0">
                <a:solidFill>
                  <a:schemeClr val="bg1"/>
                </a:solidFill>
                <a:ea typeface="Roboto" panose="02000000000000000000" pitchFamily="2" charset="0"/>
                <a:cs typeface="Calibri" panose="020F0502020204030204" pitchFamily="34" charset="0"/>
              </a:rPr>
              <a:t>Architecture</a:t>
            </a:r>
          </a:p>
          <a:p>
            <a:pPr>
              <a:buClr>
                <a:schemeClr val="accent1"/>
              </a:buClr>
            </a:pPr>
            <a:r>
              <a:rPr lang="en-GB" sz="3200" dirty="0">
                <a:solidFill>
                  <a:schemeClr val="bg1"/>
                </a:solidFill>
                <a:ea typeface="Roboto" panose="02000000000000000000" pitchFamily="2" charset="0"/>
                <a:cs typeface="Calibri" panose="020F0502020204030204" pitchFamily="34" charset="0"/>
              </a:rPr>
              <a:t>Summary</a:t>
            </a:r>
          </a:p>
          <a:p>
            <a:pPr>
              <a:buClr>
                <a:schemeClr val="accent1"/>
              </a:buClr>
            </a:pPr>
            <a:endParaRPr lang="en-GB" sz="3200" dirty="0">
              <a:solidFill>
                <a:schemeClr val="bg1"/>
              </a:solidFill>
              <a:ea typeface="Roboto" panose="02000000000000000000" pitchFamily="2" charset="0"/>
              <a:cs typeface="Calibri" panose="020F0502020204030204" pitchFamily="34"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lstStyle/>
          <a:p>
            <a:r>
              <a:rPr lang="pl-PL" dirty="0">
                <a:solidFill>
                  <a:schemeClr val="bg1"/>
                </a:solidFill>
                <a:latin typeface="Roboto" panose="02000000000000000000" pitchFamily="2" charset="0"/>
                <a:ea typeface="Roboto" panose="02000000000000000000" pitchFamily="2" charset="0"/>
              </a:rPr>
              <a:t>Agenda</a:t>
            </a:r>
          </a:p>
        </p:txBody>
      </p:sp>
    </p:spTree>
    <p:extLst>
      <p:ext uri="{BB962C8B-B14F-4D97-AF65-F5344CB8AC3E}">
        <p14:creationId xmlns:p14="http://schemas.microsoft.com/office/powerpoint/2010/main" val="3640768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A picture containing indoor, person, sitting, table&#10;&#10;Description automatically generated">
            <a:extLst>
              <a:ext uri="{FF2B5EF4-FFF2-40B4-BE49-F238E27FC236}">
                <a16:creationId xmlns:a16="http://schemas.microsoft.com/office/drawing/2014/main" id="{69EFA78E-DCF2-5C4C-B9BB-FCC364B09C11}"/>
              </a:ext>
            </a:extLst>
          </p:cNvPr>
          <p:cNvPicPr>
            <a:picLocks noGrp="1" noChangeAspect="1"/>
          </p:cNvPicPr>
          <p:nvPr>
            <p:ph idx="1"/>
          </p:nvPr>
        </p:nvPicPr>
        <p:blipFill>
          <a:blip r:embed="rId2"/>
          <a:stretch>
            <a:fillRect/>
          </a:stretch>
        </p:blipFill>
        <p:spPr>
          <a:xfrm>
            <a:off x="520390" y="0"/>
            <a:ext cx="11151220" cy="6887518"/>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6442992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r>
              <a:rPr lang="pl-PL" dirty="0" err="1">
                <a:solidFill>
                  <a:srgbClr val="FFFFFF"/>
                </a:solidFill>
                <a:ea typeface="Roboto" panose="02000000000000000000" pitchFamily="2" charset="0"/>
                <a:cs typeface="Calibri" panose="020F0502020204030204" pitchFamily="34" charset="0"/>
              </a:rPr>
              <a:t>Rearchitecture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your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app</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first</a:t>
            </a:r>
            <a:r>
              <a:rPr lang="pl-PL" dirty="0">
                <a:solidFill>
                  <a:srgbClr val="FFFFFF"/>
                </a:solidFill>
                <a:ea typeface="Roboto" panose="02000000000000000000" pitchFamily="2" charset="0"/>
                <a:cs typeface="Calibri" panose="020F0502020204030204" pitchFamily="34" charset="0"/>
              </a:rPr>
              <a:t>!</a:t>
            </a:r>
          </a:p>
          <a:p>
            <a:pPr>
              <a:buClr>
                <a:schemeClr val="accent1"/>
              </a:buClr>
            </a:pPr>
            <a:r>
              <a:rPr lang="pl-PL" dirty="0" err="1">
                <a:solidFill>
                  <a:srgbClr val="FFFFFF"/>
                </a:solidFill>
                <a:ea typeface="Roboto" panose="02000000000000000000" pitchFamily="2" charset="0"/>
                <a:cs typeface="Calibri" panose="020F0502020204030204" pitchFamily="34" charset="0"/>
              </a:rPr>
              <a:t>Modularise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components</a:t>
            </a:r>
            <a:r>
              <a:rPr lang="pl-PL" dirty="0">
                <a:solidFill>
                  <a:srgbClr val="FFFFFF"/>
                </a:solidFill>
                <a:ea typeface="Roboto" panose="02000000000000000000" pitchFamily="2" charset="0"/>
                <a:cs typeface="Calibri" panose="020F0502020204030204" pitchFamily="34" charset="0"/>
              </a:rPr>
              <a:t> and </a:t>
            </a:r>
            <a:r>
              <a:rPr lang="pl-PL" dirty="0" err="1">
                <a:solidFill>
                  <a:srgbClr val="FFFFFF"/>
                </a:solidFill>
                <a:ea typeface="Roboto" panose="02000000000000000000" pitchFamily="2" charset="0"/>
                <a:cs typeface="Calibri" panose="020F0502020204030204" pitchFamily="34" charset="0"/>
              </a:rPr>
              <a:t>put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them</a:t>
            </a:r>
            <a:r>
              <a:rPr lang="pl-PL" dirty="0">
                <a:solidFill>
                  <a:srgbClr val="FFFFFF"/>
                </a:solidFill>
                <a:ea typeface="Roboto" panose="02000000000000000000" pitchFamily="2" charset="0"/>
                <a:cs typeface="Calibri" panose="020F0502020204030204" pitchFamily="34" charset="0"/>
              </a:rPr>
              <a:t> in </a:t>
            </a:r>
            <a:r>
              <a:rPr lang="pl-PL" dirty="0" err="1">
                <a:solidFill>
                  <a:srgbClr val="FFFFFF"/>
                </a:solidFill>
                <a:ea typeface="Roboto" panose="02000000000000000000" pitchFamily="2" charset="0"/>
                <a:cs typeface="Calibri" panose="020F0502020204030204" pitchFamily="34" charset="0"/>
              </a:rPr>
              <a:t>containers</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a:solidFill>
                  <a:srgbClr val="FFFFFF"/>
                </a:solidFill>
                <a:ea typeface="Roboto" panose="02000000000000000000" pitchFamily="2" charset="0"/>
                <a:cs typeface="Calibri" panose="020F0502020204030204" pitchFamily="34" charset="0"/>
              </a:rPr>
              <a:t>Run K8s </a:t>
            </a:r>
            <a:r>
              <a:rPr lang="pl-PL" dirty="0" err="1">
                <a:solidFill>
                  <a:srgbClr val="FFFFFF"/>
                </a:solidFill>
                <a:ea typeface="Roboto" panose="02000000000000000000" pitchFamily="2" charset="0"/>
                <a:cs typeface="Calibri" panose="020F0502020204030204" pitchFamily="34" charset="0"/>
              </a:rPr>
              <a:t>cluster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next</a:t>
            </a:r>
            <a:r>
              <a:rPr lang="pl-PL" dirty="0">
                <a:solidFill>
                  <a:srgbClr val="FFFFFF"/>
                </a:solidFill>
                <a:ea typeface="Roboto" panose="02000000000000000000" pitchFamily="2" charset="0"/>
                <a:cs typeface="Calibri" panose="020F0502020204030204" pitchFamily="34" charset="0"/>
              </a:rPr>
              <a:t> to </a:t>
            </a:r>
            <a:r>
              <a:rPr lang="pl-PL" dirty="0" err="1">
                <a:solidFill>
                  <a:srgbClr val="FFFFFF"/>
                </a:solidFill>
                <a:ea typeface="Roboto" panose="02000000000000000000" pitchFamily="2" charset="0"/>
                <a:cs typeface="Calibri" panose="020F0502020204030204" pitchFamily="34" charset="0"/>
              </a:rPr>
              <a:t>old</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monolith</a:t>
            </a:r>
            <a:r>
              <a:rPr lang="pl-PL" dirty="0">
                <a:solidFill>
                  <a:srgbClr val="FFFFFF"/>
                </a:solidFill>
                <a:ea typeface="Roboto" panose="02000000000000000000" pitchFamily="2" charset="0"/>
                <a:cs typeface="Calibri" panose="020F0502020204030204" pitchFamily="34" charset="0"/>
              </a:rPr>
              <a:t> and </a:t>
            </a:r>
            <a:r>
              <a:rPr lang="pl-PL" dirty="0" err="1">
                <a:solidFill>
                  <a:srgbClr val="FFFFFF"/>
                </a:solidFill>
                <a:ea typeface="Roboto" panose="02000000000000000000" pitchFamily="2" charset="0"/>
                <a:cs typeface="Calibri" panose="020F0502020204030204" pitchFamily="34" charset="0"/>
              </a:rPr>
              <a:t>move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components</a:t>
            </a:r>
            <a:r>
              <a:rPr lang="pl-PL" dirty="0">
                <a:solidFill>
                  <a:srgbClr val="FFFFFF"/>
                </a:solidFill>
                <a:ea typeface="Roboto" panose="02000000000000000000" pitchFamily="2" charset="0"/>
                <a:cs typeface="Calibri" panose="020F0502020204030204" pitchFamily="34" charset="0"/>
              </a:rPr>
              <a:t> one by one </a:t>
            </a:r>
            <a:r>
              <a:rPr lang="pl-PL" dirty="0" err="1">
                <a:solidFill>
                  <a:srgbClr val="FFFFFF"/>
                </a:solidFill>
                <a:ea typeface="Roboto" panose="02000000000000000000" pitchFamily="2" charset="0"/>
                <a:cs typeface="Calibri" panose="020F0502020204030204" pitchFamily="34" charset="0"/>
              </a:rPr>
              <a:t>into</a:t>
            </a:r>
            <a:r>
              <a:rPr lang="pl-PL" dirty="0">
                <a:solidFill>
                  <a:srgbClr val="FFFFFF"/>
                </a:solidFill>
                <a:ea typeface="Roboto" panose="02000000000000000000" pitchFamily="2" charset="0"/>
                <a:cs typeface="Calibri" panose="020F0502020204030204" pitchFamily="34" charset="0"/>
              </a:rPr>
              <a:t> K8s </a:t>
            </a:r>
            <a:r>
              <a:rPr lang="pl-PL" dirty="0" err="1">
                <a:solidFill>
                  <a:srgbClr val="FFFFFF"/>
                </a:solidFill>
                <a:ea typeface="Roboto" panose="02000000000000000000" pitchFamily="2" charset="0"/>
                <a:cs typeface="Calibri" panose="020F0502020204030204" pitchFamily="34" charset="0"/>
              </a:rPr>
              <a:t>cluster</a:t>
            </a:r>
            <a:endParaRPr lang="pl-PL" dirty="0">
              <a:solidFill>
                <a:srgbClr val="FFFFFF"/>
              </a:solidFill>
              <a:ea typeface="Roboto" panose="02000000000000000000" pitchFamily="2" charset="0"/>
              <a:cs typeface="Calibri" panose="020F0502020204030204" pitchFamily="34" charset="0"/>
            </a:endParaRPr>
          </a:p>
          <a:p>
            <a:pPr>
              <a:buClr>
                <a:schemeClr val="accent1"/>
              </a:buClr>
            </a:pP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a:solidFill>
                  <a:srgbClr val="FFFFFF"/>
                </a:solidFill>
                <a:ea typeface="Roboto" panose="02000000000000000000" pitchFamily="2" charset="0"/>
                <a:cs typeface="Calibri" panose="020F0502020204030204" pitchFamily="34" charset="0"/>
              </a:rPr>
              <a:t>K8s </a:t>
            </a:r>
            <a:r>
              <a:rPr lang="pl-PL" dirty="0" err="1">
                <a:solidFill>
                  <a:srgbClr val="FFFFFF"/>
                </a:solidFill>
                <a:ea typeface="Roboto" panose="02000000000000000000" pitchFamily="2" charset="0"/>
                <a:cs typeface="Calibri" panose="020F0502020204030204" pitchFamily="34" charset="0"/>
              </a:rPr>
              <a:t>makes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sense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here</a:t>
            </a:r>
            <a:endParaRPr lang="pl-PL" dirty="0">
              <a:solidFill>
                <a:srgbClr val="FFFFFF"/>
              </a:solidFill>
              <a:ea typeface="Roboto" panose="02000000000000000000" pitchFamily="2" charset="0"/>
              <a:cs typeface="Calibri" panose="020F0502020204030204" pitchFamily="34"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err="1">
                <a:solidFill>
                  <a:schemeClr val="bg1"/>
                </a:solidFill>
                <a:latin typeface="Roboto" panose="02000000000000000000" pitchFamily="2" charset="0"/>
                <a:ea typeface="Roboto" panose="02000000000000000000" pitchFamily="2" charset="0"/>
              </a:rPr>
              <a:t>Monolith</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which</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needs</a:t>
            </a:r>
            <a:r>
              <a:rPr lang="pl-PL" dirty="0">
                <a:solidFill>
                  <a:schemeClr val="bg1"/>
                </a:solidFill>
                <a:latin typeface="Roboto" panose="02000000000000000000" pitchFamily="2" charset="0"/>
                <a:ea typeface="Roboto" panose="02000000000000000000" pitchFamily="2" charset="0"/>
              </a:rPr>
              <a:t> to be </a:t>
            </a:r>
            <a:r>
              <a:rPr lang="pl-PL" dirty="0" err="1">
                <a:solidFill>
                  <a:schemeClr val="bg1"/>
                </a:solidFill>
                <a:latin typeface="Roboto" panose="02000000000000000000" pitchFamily="2" charset="0"/>
                <a:ea typeface="Roboto" panose="02000000000000000000" pitchFamily="2" charset="0"/>
              </a:rPr>
              <a:t>modernise</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17036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oup of clouds in the sky&#10;&#10;Description automatically generated">
            <a:extLst>
              <a:ext uri="{FF2B5EF4-FFF2-40B4-BE49-F238E27FC236}">
                <a16:creationId xmlns:a16="http://schemas.microsoft.com/office/drawing/2014/main" id="{7985B223-F8A1-2B43-9306-9EE914136205}"/>
              </a:ext>
            </a:extLst>
          </p:cNvPr>
          <p:cNvPicPr>
            <a:picLocks noChangeAspect="1"/>
          </p:cNvPicPr>
          <p:nvPr/>
        </p:nvPicPr>
        <p:blipFill rotWithShape="1">
          <a:blip r:embed="rId2">
            <a:alphaModFix amt="50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a:solidFill>
                  <a:srgbClr val="FFFFFF"/>
                </a:solidFill>
                <a:latin typeface="Roboto Medium" panose="02000000000000000000" pitchFamily="2" charset="0"/>
                <a:ea typeface="Roboto Medium" panose="02000000000000000000" pitchFamily="2" charset="0"/>
              </a:rPr>
              <a:t>Kubernetes</a:t>
            </a:r>
            <a:r>
              <a:rPr lang="pl-PL" dirty="0">
                <a:solidFill>
                  <a:srgbClr val="FFFFFF"/>
                </a:solidFill>
                <a:latin typeface="Roboto Medium" panose="02000000000000000000" pitchFamily="2" charset="0"/>
                <a:ea typeface="Roboto Medium" panose="02000000000000000000" pitchFamily="2" charset="0"/>
              </a:rPr>
              <a:t> </a:t>
            </a:r>
            <a:r>
              <a:rPr lang="pl-PL">
                <a:solidFill>
                  <a:srgbClr val="FFFFFF"/>
                </a:solidFill>
                <a:latin typeface="Roboto Medium" panose="02000000000000000000" pitchFamily="2" charset="0"/>
                <a:ea typeface="Roboto Medium" panose="02000000000000000000" pitchFamily="2" charset="0"/>
              </a:rPr>
              <a:t>Alternatives</a:t>
            </a:r>
            <a:endParaRPr lang="pl-PL" dirty="0">
              <a:solidFill>
                <a:srgbClr val="FFFFFF"/>
              </a:solidFill>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3720132858"/>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r>
              <a:rPr lang="en-GB" dirty="0" err="1">
                <a:solidFill>
                  <a:schemeClr val="bg1"/>
                </a:solidFill>
              </a:rPr>
              <a:t>FaaS</a:t>
            </a:r>
            <a:r>
              <a:rPr lang="en-GB" dirty="0">
                <a:solidFill>
                  <a:schemeClr val="bg1"/>
                </a:solidFill>
              </a:rPr>
              <a:t> (Serverless) — Lambda, Google Functions, </a:t>
            </a:r>
            <a:r>
              <a:rPr lang="en-GB" dirty="0" err="1">
                <a:solidFill>
                  <a:schemeClr val="bg1"/>
                </a:solidFill>
              </a:rPr>
              <a:t>OpenFaaS</a:t>
            </a:r>
            <a:r>
              <a:rPr lang="en-GB" dirty="0">
                <a:solidFill>
                  <a:schemeClr val="bg1"/>
                </a:solidFill>
              </a:rPr>
              <a:t>, etc.</a:t>
            </a:r>
          </a:p>
          <a:p>
            <a:pPr>
              <a:buClr>
                <a:schemeClr val="accent1"/>
              </a:buClr>
            </a:pPr>
            <a:r>
              <a:rPr lang="en-GB" dirty="0">
                <a:solidFill>
                  <a:schemeClr val="bg1"/>
                </a:solidFill>
              </a:rPr>
              <a:t>PaaS — Heroku, Cloud Foundry, Google App Engine, etc.</a:t>
            </a:r>
          </a:p>
          <a:p>
            <a:pPr>
              <a:buClr>
                <a:schemeClr val="accent1"/>
              </a:buClr>
            </a:pPr>
            <a:r>
              <a:rPr lang="en-GB" dirty="0">
                <a:solidFill>
                  <a:schemeClr val="bg1"/>
                </a:solidFill>
              </a:rPr>
              <a:t>CaaS — Azure Container Instances, Google Cloud Run, Elastic Container Service, </a:t>
            </a:r>
            <a:r>
              <a:rPr lang="en-GB" dirty="0" err="1">
                <a:solidFill>
                  <a:schemeClr val="bg1"/>
                </a:solidFill>
              </a:rPr>
              <a:t>Fargate</a:t>
            </a:r>
            <a:r>
              <a:rPr lang="en-GB" dirty="0">
                <a:solidFill>
                  <a:schemeClr val="bg1"/>
                </a:solidFill>
              </a:rPr>
              <a:t>, DC/OS, etc.</a:t>
            </a:r>
          </a:p>
          <a:p>
            <a:pPr>
              <a:buClr>
                <a:schemeClr val="accent1"/>
              </a:buClr>
            </a:pPr>
            <a:r>
              <a:rPr lang="en-GB" dirty="0">
                <a:solidFill>
                  <a:schemeClr val="bg1"/>
                </a:solidFill>
              </a:rPr>
              <a:t>IaaS (VMs) — EC2, GCE, vSphere, etc.</a:t>
            </a:r>
          </a:p>
          <a:p>
            <a:pPr>
              <a:buClr>
                <a:schemeClr val="accent1"/>
              </a:buClr>
            </a:pPr>
            <a:r>
              <a:rPr lang="en-GB" dirty="0">
                <a:solidFill>
                  <a:schemeClr val="bg1"/>
                </a:solidFill>
              </a:rPr>
              <a:t>Bare Metal — </a:t>
            </a:r>
            <a:r>
              <a:rPr lang="en-GB" dirty="0" err="1">
                <a:solidFill>
                  <a:schemeClr val="bg1"/>
                </a:solidFill>
              </a:rPr>
              <a:t>MaaS</a:t>
            </a:r>
            <a:r>
              <a:rPr lang="en-GB" dirty="0">
                <a:solidFill>
                  <a:schemeClr val="bg1"/>
                </a:solidFill>
              </a:rPr>
              <a:t>, Packet, DIY, etc.</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err="1">
                <a:solidFill>
                  <a:schemeClr val="bg1"/>
                </a:solidFill>
                <a:latin typeface="Roboto" panose="02000000000000000000" pitchFamily="2" charset="0"/>
                <a:ea typeface="Roboto" panose="02000000000000000000" pitchFamily="2" charset="0"/>
              </a:rPr>
              <a:t>Alternatives</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324011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door&#10;&#10;Description automatically generated">
            <a:extLst>
              <a:ext uri="{FF2B5EF4-FFF2-40B4-BE49-F238E27FC236}">
                <a16:creationId xmlns:a16="http://schemas.microsoft.com/office/drawing/2014/main" id="{57CAB45E-3595-3F40-970F-C496D98FA412}"/>
              </a:ext>
            </a:extLst>
          </p:cNvPr>
          <p:cNvPicPr>
            <a:picLocks noChangeAspect="1"/>
          </p:cNvPicPr>
          <p:nvPr/>
        </p:nvPicPr>
        <p:blipFill rotWithShape="1">
          <a:blip r:embed="rId2">
            <a:alphaModFix amt="50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a:solidFill>
                  <a:srgbClr val="FFFFFF"/>
                </a:solidFill>
                <a:latin typeface="Roboto Medium" panose="02000000000000000000" pitchFamily="2" charset="0"/>
                <a:ea typeface="Roboto Medium" panose="02000000000000000000" pitchFamily="2" charset="0"/>
              </a:rPr>
              <a:t>Summary</a:t>
            </a:r>
          </a:p>
        </p:txBody>
      </p:sp>
    </p:spTree>
    <p:extLst>
      <p:ext uri="{BB962C8B-B14F-4D97-AF65-F5344CB8AC3E}">
        <p14:creationId xmlns:p14="http://schemas.microsoft.com/office/powerpoint/2010/main" val="1949199589"/>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2311147" y="365760"/>
            <a:ext cx="7569706" cy="1288238"/>
          </a:xfrm>
        </p:spPr>
        <p:txBody>
          <a:bodyPr anchor="ctr">
            <a:normAutofit/>
          </a:bodyPr>
          <a:lstStyle/>
          <a:p>
            <a:pPr algn="ctr"/>
            <a:r>
              <a:rPr lang="pl-PL" err="1">
                <a:latin typeface="Roboto" panose="02000000000000000000" pitchFamily="2" charset="0"/>
                <a:ea typeface="Roboto" panose="02000000000000000000" pitchFamily="2" charset="0"/>
              </a:rPr>
              <a:t>Takeaways</a:t>
            </a:r>
            <a:endParaRPr lang="pl-PL">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2311146" y="1396133"/>
            <a:ext cx="8315966" cy="5096107"/>
          </a:xfrm>
        </p:spPr>
        <p:txBody>
          <a:bodyPr anchor="t">
            <a:noAutofit/>
          </a:bodyPr>
          <a:lstStyle/>
          <a:p>
            <a:pPr>
              <a:buClr>
                <a:schemeClr val="accent1"/>
              </a:buClr>
            </a:pPr>
            <a:r>
              <a:rPr lang="en-US" dirty="0">
                <a:latin typeface="Roboto" panose="02000000000000000000" pitchFamily="2" charset="0"/>
                <a:ea typeface="Roboto" panose="02000000000000000000" pitchFamily="2" charset="0"/>
              </a:rPr>
              <a:t>K8s is a great tool, but most of you don’t need it</a:t>
            </a:r>
          </a:p>
          <a:p>
            <a:pPr>
              <a:buClr>
                <a:schemeClr val="accent1"/>
              </a:buClr>
            </a:pPr>
            <a:r>
              <a:rPr lang="en-US" dirty="0">
                <a:latin typeface="Roboto" panose="02000000000000000000" pitchFamily="2" charset="0"/>
                <a:ea typeface="Roboto" panose="02000000000000000000" pitchFamily="2" charset="0"/>
              </a:rPr>
              <a:t>Having your own K8s cluster is extremely hard to operate in long-term</a:t>
            </a:r>
          </a:p>
          <a:p>
            <a:pPr>
              <a:buClr>
                <a:schemeClr val="accent1"/>
              </a:buClr>
            </a:pPr>
            <a:r>
              <a:rPr lang="en-US" dirty="0">
                <a:latin typeface="Roboto" panose="02000000000000000000" pitchFamily="2" charset="0"/>
                <a:ea typeface="Roboto" panose="02000000000000000000" pitchFamily="2" charset="0"/>
              </a:rPr>
              <a:t>K8s on premise - only when you really don’t have any other choice</a:t>
            </a:r>
          </a:p>
          <a:p>
            <a:pPr>
              <a:buClr>
                <a:schemeClr val="accent1"/>
              </a:buClr>
            </a:pPr>
            <a:r>
              <a:rPr lang="en-US" dirty="0">
                <a:latin typeface="Roboto" panose="02000000000000000000" pitchFamily="2" charset="0"/>
                <a:ea typeface="Roboto" panose="02000000000000000000" pitchFamily="2" charset="0"/>
              </a:rPr>
              <a:t>And have great engineers</a:t>
            </a:r>
          </a:p>
          <a:p>
            <a:pPr>
              <a:buClr>
                <a:schemeClr val="accent1"/>
              </a:buClr>
            </a:pPr>
            <a:r>
              <a:rPr lang="en-US" dirty="0">
                <a:latin typeface="Roboto" panose="02000000000000000000" pitchFamily="2" charset="0"/>
                <a:ea typeface="Roboto" panose="02000000000000000000" pitchFamily="2" charset="0"/>
              </a:rPr>
              <a:t>K8s won’t fulfill your non-function requirements</a:t>
            </a:r>
          </a:p>
          <a:p>
            <a:pPr>
              <a:buClr>
                <a:schemeClr val="accent1"/>
              </a:buClr>
            </a:pPr>
            <a:r>
              <a:rPr lang="en-US" dirty="0">
                <a:latin typeface="Roboto" panose="02000000000000000000" pitchFamily="2" charset="0"/>
                <a:ea typeface="Roboto" panose="02000000000000000000" pitchFamily="2" charset="0"/>
              </a:rPr>
              <a:t>Most of its features are available with other tools</a:t>
            </a:r>
          </a:p>
          <a:p>
            <a:pPr>
              <a:buClr>
                <a:schemeClr val="accent1"/>
              </a:buClr>
            </a:pPr>
            <a:r>
              <a:rPr lang="en-US" dirty="0">
                <a:latin typeface="Roboto" panose="02000000000000000000" pitchFamily="2" charset="0"/>
                <a:ea typeface="Roboto" panose="02000000000000000000" pitchFamily="2" charset="0"/>
              </a:rPr>
              <a:t>Think 3 times before choose K8s </a:t>
            </a:r>
          </a:p>
          <a:p>
            <a:pPr>
              <a:buClr>
                <a:schemeClr val="accent1"/>
              </a:buClr>
            </a:pPr>
            <a:r>
              <a:rPr lang="en-US" dirty="0">
                <a:latin typeface="Roboto" panose="02000000000000000000" pitchFamily="2" charset="0"/>
                <a:ea typeface="Roboto" panose="02000000000000000000" pitchFamily="2" charset="0"/>
              </a:rPr>
              <a:t>Or 10 times!</a:t>
            </a:r>
          </a:p>
          <a:p>
            <a:pPr>
              <a:buClr>
                <a:schemeClr val="accent1"/>
              </a:buClr>
            </a:pP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29152762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dirty="0" err="1">
                <a:solidFill>
                  <a:srgbClr val="FFFFFF"/>
                </a:solidFill>
                <a:latin typeface="Roboto Medium" panose="02000000000000000000" pitchFamily="2" charset="0"/>
                <a:ea typeface="Roboto Medium" panose="02000000000000000000" pitchFamily="2" charset="0"/>
              </a:rPr>
              <a:t>dsa</a:t>
            </a:r>
            <a:endParaRPr lang="pl-PL" dirty="0">
              <a:solidFill>
                <a:srgbClr val="FFFFFF"/>
              </a:solidFill>
              <a:latin typeface="Roboto Medium" panose="02000000000000000000" pitchFamily="2" charset="0"/>
              <a:ea typeface="Roboto Medium" panose="02000000000000000000" pitchFamily="2" charset="0"/>
            </a:endParaRPr>
          </a:p>
        </p:txBody>
      </p:sp>
      <p:pic>
        <p:nvPicPr>
          <p:cNvPr id="5" name="Picture 4" descr="A picture containing indoor, electronics, monitor, sitting&#10;&#10;Description automatically generated">
            <a:extLst>
              <a:ext uri="{FF2B5EF4-FFF2-40B4-BE49-F238E27FC236}">
                <a16:creationId xmlns:a16="http://schemas.microsoft.com/office/drawing/2014/main" id="{86574813-305A-1048-AB16-17546A27AF48}"/>
              </a:ext>
            </a:extLst>
          </p:cNvPr>
          <p:cNvPicPr>
            <a:picLocks noChangeAspect="1"/>
          </p:cNvPicPr>
          <p:nvPr/>
        </p:nvPicPr>
        <p:blipFill>
          <a:blip r:embed="rId2"/>
          <a:stretch>
            <a:fillRect/>
          </a:stretch>
        </p:blipFill>
        <p:spPr>
          <a:xfrm>
            <a:off x="0" y="0"/>
            <a:ext cx="12624506" cy="6857998"/>
          </a:xfrm>
          <a:prstGeom prst="rect">
            <a:avLst/>
          </a:prstGeom>
        </p:spPr>
      </p:pic>
    </p:spTree>
    <p:extLst>
      <p:ext uri="{BB962C8B-B14F-4D97-AF65-F5344CB8AC3E}">
        <p14:creationId xmlns:p14="http://schemas.microsoft.com/office/powerpoint/2010/main" val="4223663606"/>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og that is standing in front of a building&#10;&#10;Description automatically generated">
            <a:extLst>
              <a:ext uri="{FF2B5EF4-FFF2-40B4-BE49-F238E27FC236}">
                <a16:creationId xmlns:a16="http://schemas.microsoft.com/office/drawing/2014/main" id="{D0E557C6-3FB8-5F4E-9F42-3FBE97FB62CC}"/>
              </a:ext>
            </a:extLst>
          </p:cNvPr>
          <p:cNvPicPr>
            <a:picLocks noChangeAspect="1"/>
          </p:cNvPicPr>
          <p:nvPr/>
        </p:nvPicPr>
        <p:blipFill rotWithShape="1">
          <a:blip r:embed="rId2">
            <a:alphaModFix amt="50000"/>
          </a:blip>
          <a:srcRect t="8011" b="7720"/>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a:solidFill>
                  <a:srgbClr val="FFFFFF"/>
                </a:solidFill>
                <a:latin typeface="Roboto Medium" panose="02000000000000000000" pitchFamily="2" charset="0"/>
                <a:ea typeface="Roboto Medium" panose="02000000000000000000" pitchFamily="2" charset="0"/>
              </a:rPr>
              <a:t>Q&amp;A</a:t>
            </a:r>
          </a:p>
        </p:txBody>
      </p:sp>
    </p:spTree>
    <p:extLst>
      <p:ext uri="{BB962C8B-B14F-4D97-AF65-F5344CB8AC3E}">
        <p14:creationId xmlns:p14="http://schemas.microsoft.com/office/powerpoint/2010/main" val="6303826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n open computer sitting on top of a wooden table&#10;&#10;Description automatically generated">
            <a:extLst>
              <a:ext uri="{FF2B5EF4-FFF2-40B4-BE49-F238E27FC236}">
                <a16:creationId xmlns:a16="http://schemas.microsoft.com/office/drawing/2014/main" id="{7D37DF7D-8504-1346-8125-649F5CC7F33D}"/>
              </a:ext>
            </a:extLst>
          </p:cNvPr>
          <p:cNvPicPr>
            <a:picLocks noChangeAspect="1"/>
          </p:cNvPicPr>
          <p:nvPr/>
        </p:nvPicPr>
        <p:blipFill rotWithShape="1">
          <a:blip r:embed="rId2">
            <a:alphaModFix amt="50000"/>
          </a:blip>
          <a:srcRect t="10389" b="5341"/>
          <a:stretch/>
        </p:blipFill>
        <p:spPr>
          <a:xfrm>
            <a:off x="-1849"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390293" y="1122362"/>
            <a:ext cx="11407697" cy="2900518"/>
          </a:xfrm>
        </p:spPr>
        <p:txBody>
          <a:bodyPr>
            <a:normAutofit/>
          </a:bodyPr>
          <a:lstStyle/>
          <a:p>
            <a:r>
              <a:rPr lang="en-GB" sz="5400" dirty="0"/>
              <a:t>github.com/mateuszdyminski/k8s</a:t>
            </a:r>
            <a:endParaRPr lang="pl-PL" sz="5400" dirty="0">
              <a:solidFill>
                <a:srgbClr val="FFFFFF"/>
              </a:solidFill>
              <a:latin typeface="Roboto" panose="02000000000000000000" pitchFamily="2" charset="0"/>
              <a:ea typeface="Roboto" panose="02000000000000000000" pitchFamily="2" charset="0"/>
              <a:cs typeface="Calibri" panose="020F0502020204030204" pitchFamily="34" charset="0"/>
            </a:endParaRPr>
          </a:p>
        </p:txBody>
      </p:sp>
    </p:spTree>
    <p:extLst>
      <p:ext uri="{BB962C8B-B14F-4D97-AF65-F5344CB8AC3E}">
        <p14:creationId xmlns:p14="http://schemas.microsoft.com/office/powerpoint/2010/main" val="387755179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sitting, table, keyboard, green&#10;&#10;Description automatically generated">
            <a:extLst>
              <a:ext uri="{FF2B5EF4-FFF2-40B4-BE49-F238E27FC236}">
                <a16:creationId xmlns:a16="http://schemas.microsoft.com/office/drawing/2014/main" id="{80A0FDD0-5D29-7E48-875B-C34B9466AD50}"/>
              </a:ext>
            </a:extLst>
          </p:cNvPr>
          <p:cNvPicPr>
            <a:picLocks noChangeAspect="1"/>
          </p:cNvPicPr>
          <p:nvPr/>
        </p:nvPicPr>
        <p:blipFill rotWithShape="1">
          <a:blip r:embed="rId2">
            <a:alphaModFix amt="50000"/>
          </a:blip>
          <a:srcRect t="25000"/>
          <a:stretch/>
        </p:blipFill>
        <p:spPr>
          <a:xfrm>
            <a:off x="20" y="1"/>
            <a:ext cx="12191980" cy="6857999"/>
          </a:xfrm>
          <a:prstGeom prst="rect">
            <a:avLst/>
          </a:prstGeo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524000" y="414261"/>
            <a:ext cx="9144000" cy="1185940"/>
          </a:xfrm>
        </p:spPr>
        <p:txBody>
          <a:bodyPr vert="horz" lIns="91440" tIns="45720" rIns="91440" bIns="45720" rtlCol="0" anchor="b">
            <a:normAutofit/>
          </a:bodyPr>
          <a:lstStyle/>
          <a:p>
            <a:pPr algn="ctr"/>
            <a:r>
              <a:rPr lang="en-US" sz="6000" dirty="0">
                <a:solidFill>
                  <a:srgbClr val="FFFFFF"/>
                </a:solidFill>
              </a:rPr>
              <a:t>Thesis</a:t>
            </a:r>
          </a:p>
        </p:txBody>
      </p:sp>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54566" y="2330604"/>
            <a:ext cx="10682868" cy="1098395"/>
          </a:xfrm>
        </p:spPr>
        <p:txBody>
          <a:bodyPr vert="horz" lIns="91440" tIns="45720" rIns="91440" bIns="45720" rtlCol="0">
            <a:noAutofit/>
          </a:bodyPr>
          <a:lstStyle/>
          <a:p>
            <a:pPr marL="0" indent="0" algn="ctr">
              <a:buClr>
                <a:schemeClr val="accent1"/>
              </a:buClr>
              <a:buNone/>
            </a:pPr>
            <a:r>
              <a:rPr lang="en-US" sz="4400" dirty="0">
                <a:solidFill>
                  <a:srgbClr val="FFFFFF"/>
                </a:solidFill>
              </a:rPr>
              <a:t>In 90% of cases you don’t need Kubernetes</a:t>
            </a:r>
          </a:p>
          <a:p>
            <a:pPr marL="0" indent="0" algn="ctr">
              <a:buClr>
                <a:schemeClr val="accent1"/>
              </a:buClr>
              <a:buNone/>
            </a:pPr>
            <a:endParaRPr lang="en-US" sz="4400" dirty="0">
              <a:solidFill>
                <a:srgbClr val="FFFFFF"/>
              </a:solidFill>
            </a:endParaRPr>
          </a:p>
        </p:txBody>
      </p:sp>
    </p:spTree>
    <p:extLst>
      <p:ext uri="{BB962C8B-B14F-4D97-AF65-F5344CB8AC3E}">
        <p14:creationId xmlns:p14="http://schemas.microsoft.com/office/powerpoint/2010/main" val="40826060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1CC89A3-857A-4D53-ADCB-0A14B4B40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241145" y="545747"/>
            <a:ext cx="11706660" cy="970819"/>
          </a:xfrm>
        </p:spPr>
        <p:txBody>
          <a:bodyPr anchor="ctr">
            <a:normAutofit/>
          </a:bodyPr>
          <a:lstStyle/>
          <a:p>
            <a:endParaRPr lang="pl-PL" sz="4000" dirty="0">
              <a:latin typeface="Roboto" panose="02000000000000000000" pitchFamily="2" charset="0"/>
              <a:ea typeface="Roboto" panose="02000000000000000000" pitchFamily="2" charset="0"/>
            </a:endParaRPr>
          </a:p>
        </p:txBody>
      </p:sp>
      <p:pic>
        <p:nvPicPr>
          <p:cNvPr id="7" name="Content Placeholder 6" descr="A picture containing graphical user interface&#10;&#10;Description automatically generated">
            <a:extLst>
              <a:ext uri="{FF2B5EF4-FFF2-40B4-BE49-F238E27FC236}">
                <a16:creationId xmlns:a16="http://schemas.microsoft.com/office/drawing/2014/main" id="{7454C154-FC13-4745-9F2E-E678024669F6}"/>
              </a:ext>
            </a:extLst>
          </p:cNvPr>
          <p:cNvPicPr>
            <a:picLocks noGrp="1" noChangeAspect="1"/>
          </p:cNvPicPr>
          <p:nvPr>
            <p:ph idx="1"/>
          </p:nvPr>
        </p:nvPicPr>
        <p:blipFill>
          <a:blip r:embed="rId2"/>
          <a:stretch>
            <a:fillRect/>
          </a:stretch>
        </p:blipFill>
        <p:spPr>
          <a:xfrm>
            <a:off x="241145" y="1696919"/>
            <a:ext cx="11706660" cy="3666817"/>
          </a:xfrm>
        </p:spPr>
      </p:pic>
    </p:spTree>
    <p:extLst>
      <p:ext uri="{BB962C8B-B14F-4D97-AF65-F5344CB8AC3E}">
        <p14:creationId xmlns:p14="http://schemas.microsoft.com/office/powerpoint/2010/main" val="700891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2311147" y="365760"/>
            <a:ext cx="7569706" cy="1288238"/>
          </a:xfrm>
        </p:spPr>
        <p:txBody>
          <a:bodyPr anchor="ctr">
            <a:normAutofit/>
          </a:bodyPr>
          <a:lstStyle/>
          <a:p>
            <a:pPr algn="ctr"/>
            <a:r>
              <a:rPr lang="pl-PL" sz="4100" err="1">
                <a:latin typeface="Roboto" panose="02000000000000000000" pitchFamily="2" charset="0"/>
                <a:ea typeface="Roboto" panose="02000000000000000000" pitchFamily="2" charset="0"/>
              </a:rPr>
              <a:t>So</a:t>
            </a:r>
            <a:r>
              <a:rPr lang="pl-PL" sz="4100">
                <a:latin typeface="Roboto" panose="02000000000000000000" pitchFamily="2" charset="0"/>
                <a:ea typeface="Roboto" panose="02000000000000000000" pitchFamily="2" charset="0"/>
              </a:rPr>
              <a:t> </a:t>
            </a:r>
            <a:r>
              <a:rPr lang="pl-PL" sz="4100" err="1">
                <a:latin typeface="Roboto" panose="02000000000000000000" pitchFamily="2" charset="0"/>
                <a:ea typeface="Roboto" panose="02000000000000000000" pitchFamily="2" charset="0"/>
              </a:rPr>
              <a:t>why</a:t>
            </a:r>
            <a:r>
              <a:rPr lang="pl-PL" sz="4100">
                <a:latin typeface="Roboto" panose="02000000000000000000" pitchFamily="2" charset="0"/>
                <a:ea typeface="Roboto" panose="02000000000000000000" pitchFamily="2" charset="0"/>
              </a:rPr>
              <a:t> we(</a:t>
            </a:r>
            <a:r>
              <a:rPr lang="pl-PL" sz="4100" err="1">
                <a:latin typeface="Roboto" panose="02000000000000000000" pitchFamily="2" charset="0"/>
                <a:ea typeface="Roboto" panose="02000000000000000000" pitchFamily="2" charset="0"/>
              </a:rPr>
              <a:t>engineers</a:t>
            </a:r>
            <a:r>
              <a:rPr lang="pl-PL" sz="4100">
                <a:latin typeface="Roboto" panose="02000000000000000000" pitchFamily="2" charset="0"/>
                <a:ea typeface="Roboto" panose="02000000000000000000" pitchFamily="2" charset="0"/>
              </a:rPr>
              <a:t>) </a:t>
            </a:r>
            <a:r>
              <a:rPr lang="pl-PL" sz="4100" err="1">
                <a:latin typeface="Roboto" panose="02000000000000000000" pitchFamily="2" charset="0"/>
                <a:ea typeface="Roboto" panose="02000000000000000000" pitchFamily="2" charset="0"/>
              </a:rPr>
              <a:t>decide</a:t>
            </a:r>
            <a:r>
              <a:rPr lang="pl-PL" sz="4100">
                <a:latin typeface="Roboto" panose="02000000000000000000" pitchFamily="2" charset="0"/>
                <a:ea typeface="Roboto" panose="02000000000000000000" pitchFamily="2" charset="0"/>
              </a:rPr>
              <a:t> to </a:t>
            </a:r>
            <a:r>
              <a:rPr lang="pl-PL" sz="4100" err="1">
                <a:latin typeface="Roboto" panose="02000000000000000000" pitchFamily="2" charset="0"/>
                <a:ea typeface="Roboto" panose="02000000000000000000" pitchFamily="2" charset="0"/>
              </a:rPr>
              <a:t>take</a:t>
            </a:r>
            <a:r>
              <a:rPr lang="pl-PL" sz="4100">
                <a:latin typeface="Roboto" panose="02000000000000000000" pitchFamily="2" charset="0"/>
                <a:ea typeface="Roboto" panose="02000000000000000000" pitchFamily="2" charset="0"/>
              </a:rPr>
              <a:t> K8s?</a:t>
            </a:r>
          </a:p>
        </p:txBody>
      </p:sp>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2165569" y="1956816"/>
            <a:ext cx="7860863" cy="4024884"/>
          </a:xfrm>
        </p:spPr>
        <p:txBody>
          <a:bodyPr anchor="t">
            <a:normAutofit lnSpcReduction="10000"/>
          </a:bodyPr>
          <a:lstStyle/>
          <a:p>
            <a:pPr>
              <a:buClr>
                <a:schemeClr val="accent1"/>
              </a:buClr>
            </a:pPr>
            <a:r>
              <a:rPr lang="pl-PL" sz="2400" dirty="0">
                <a:ea typeface="Roboto" panose="02000000000000000000" pitchFamily="2" charset="0"/>
                <a:cs typeface="Calibri" panose="020F0502020204030204" pitchFamily="34" charset="0"/>
              </a:rPr>
              <a:t>To </a:t>
            </a:r>
            <a:r>
              <a:rPr lang="pl-PL" sz="2400" dirty="0" err="1">
                <a:ea typeface="Roboto" panose="02000000000000000000" pitchFamily="2" charset="0"/>
                <a:cs typeface="Calibri" panose="020F0502020204030204" pitchFamily="34" charset="0"/>
              </a:rPr>
              <a:t>play</a:t>
            </a:r>
            <a:r>
              <a:rPr lang="pl-PL" sz="2400" dirty="0">
                <a:ea typeface="Roboto" panose="02000000000000000000" pitchFamily="2" charset="0"/>
                <a:cs typeface="Calibri" panose="020F0502020204030204" pitchFamily="34" charset="0"/>
              </a:rPr>
              <a:t> with </a:t>
            </a:r>
            <a:r>
              <a:rPr lang="pl-PL" sz="2400" dirty="0" err="1">
                <a:ea typeface="Roboto" panose="02000000000000000000" pitchFamily="2" charset="0"/>
                <a:cs typeface="Calibri" panose="020F0502020204030204" pitchFamily="34" charset="0"/>
              </a:rPr>
              <a:t>it</a:t>
            </a:r>
            <a:endParaRPr lang="pl-PL" sz="2400" dirty="0">
              <a:ea typeface="Roboto" panose="02000000000000000000" pitchFamily="2" charset="0"/>
              <a:cs typeface="Calibri" panose="020F0502020204030204" pitchFamily="34" charset="0"/>
            </a:endParaRPr>
          </a:p>
          <a:p>
            <a:pPr>
              <a:buClr>
                <a:schemeClr val="accent1"/>
              </a:buClr>
            </a:pPr>
            <a:r>
              <a:rPr lang="pl-PL" sz="2400" dirty="0" err="1">
                <a:ea typeface="Roboto" panose="02000000000000000000" pitchFamily="2" charset="0"/>
                <a:cs typeface="Calibri" panose="020F0502020204030204" pitchFamily="34" charset="0"/>
              </a:rPr>
              <a:t>Looks</a:t>
            </a:r>
            <a:r>
              <a:rPr lang="pl-PL" sz="2400" dirty="0">
                <a:ea typeface="Roboto" panose="02000000000000000000" pitchFamily="2" charset="0"/>
                <a:cs typeface="Calibri" panose="020F0502020204030204" pitchFamily="34" charset="0"/>
              </a:rPr>
              <a:t> nice in CV</a:t>
            </a:r>
          </a:p>
          <a:p>
            <a:pPr>
              <a:buClr>
                <a:schemeClr val="accent1"/>
              </a:buClr>
            </a:pPr>
            <a:r>
              <a:rPr lang="pl-PL" sz="2400" dirty="0" err="1">
                <a:ea typeface="Roboto" panose="02000000000000000000" pitchFamily="2" charset="0"/>
                <a:cs typeface="Calibri" panose="020F0502020204030204" pitchFamily="34" charset="0"/>
              </a:rPr>
              <a:t>Devs</a:t>
            </a:r>
            <a:r>
              <a:rPr lang="pl-PL" sz="2400" dirty="0">
                <a:ea typeface="Roboto" panose="02000000000000000000" pitchFamily="2" charset="0"/>
                <a:cs typeface="Calibri" panose="020F0502020204030204" pitchFamily="34" charset="0"/>
              </a:rPr>
              <a:t> love </a:t>
            </a:r>
            <a:r>
              <a:rPr lang="pl-PL" sz="2400" dirty="0" err="1">
                <a:ea typeface="Roboto" panose="02000000000000000000" pitchFamily="2" charset="0"/>
                <a:cs typeface="Calibri" panose="020F0502020204030204" pitchFamily="34" charset="0"/>
              </a:rPr>
              <a:t>new</a:t>
            </a:r>
            <a:r>
              <a:rPr lang="pl-PL" sz="2400" dirty="0">
                <a:ea typeface="Roboto" panose="02000000000000000000" pitchFamily="2" charset="0"/>
                <a:cs typeface="Calibri" panose="020F0502020204030204" pitchFamily="34" charset="0"/>
              </a:rPr>
              <a:t> </a:t>
            </a:r>
            <a:r>
              <a:rPr lang="pl-PL" sz="2400" dirty="0" err="1">
                <a:ea typeface="Roboto" panose="02000000000000000000" pitchFamily="2" charset="0"/>
                <a:cs typeface="Calibri" panose="020F0502020204030204" pitchFamily="34" charset="0"/>
              </a:rPr>
              <a:t>things</a:t>
            </a:r>
            <a:r>
              <a:rPr lang="pl-PL" sz="2400" dirty="0">
                <a:ea typeface="Roboto" panose="02000000000000000000" pitchFamily="2" charset="0"/>
                <a:cs typeface="Calibri" panose="020F0502020204030204" pitchFamily="34" charset="0"/>
              </a:rPr>
              <a:t> and </a:t>
            </a:r>
            <a:r>
              <a:rPr lang="pl-PL" sz="2400" dirty="0" err="1">
                <a:ea typeface="Roboto" panose="02000000000000000000" pitchFamily="2" charset="0"/>
                <a:cs typeface="Calibri" panose="020F0502020204030204" pitchFamily="34" charset="0"/>
              </a:rPr>
              <a:t>spend</a:t>
            </a:r>
            <a:r>
              <a:rPr lang="pl-PL" sz="2400" dirty="0">
                <a:ea typeface="Roboto" panose="02000000000000000000" pitchFamily="2" charset="0"/>
                <a:cs typeface="Calibri" panose="020F0502020204030204" pitchFamily="34" charset="0"/>
              </a:rPr>
              <a:t> </a:t>
            </a:r>
            <a:r>
              <a:rPr lang="pl-PL" sz="2400" dirty="0" err="1">
                <a:ea typeface="Roboto" panose="02000000000000000000" pitchFamily="2" charset="0"/>
                <a:cs typeface="Calibri" panose="020F0502020204030204" pitchFamily="34" charset="0"/>
              </a:rPr>
              <a:t>time</a:t>
            </a:r>
            <a:r>
              <a:rPr lang="pl-PL" sz="2400" dirty="0">
                <a:ea typeface="Roboto" panose="02000000000000000000" pitchFamily="2" charset="0"/>
                <a:cs typeface="Calibri" panose="020F0502020204030204" pitchFamily="34" charset="0"/>
              </a:rPr>
              <a:t> on learning</a:t>
            </a:r>
          </a:p>
          <a:p>
            <a:pPr>
              <a:buClr>
                <a:schemeClr val="accent1"/>
              </a:buClr>
            </a:pPr>
            <a:r>
              <a:rPr lang="pl-PL" sz="2400" dirty="0" err="1">
                <a:ea typeface="Roboto" panose="02000000000000000000" pitchFamily="2" charset="0"/>
                <a:cs typeface="Calibri" panose="020F0502020204030204" pitchFamily="34" charset="0"/>
              </a:rPr>
              <a:t>Everyone</a:t>
            </a:r>
            <a:r>
              <a:rPr lang="pl-PL" sz="2400" dirty="0">
                <a:ea typeface="Roboto" panose="02000000000000000000" pitchFamily="2" charset="0"/>
                <a:cs typeface="Calibri" panose="020F0502020204030204" pitchFamily="34" charset="0"/>
              </a:rPr>
              <a:t> </a:t>
            </a:r>
            <a:r>
              <a:rPr lang="pl-PL" sz="2400" dirty="0" err="1">
                <a:ea typeface="Roboto" panose="02000000000000000000" pitchFamily="2" charset="0"/>
                <a:cs typeface="Calibri" panose="020F0502020204030204" pitchFamily="34" charset="0"/>
              </a:rPr>
              <a:t>is</a:t>
            </a:r>
            <a:r>
              <a:rPr lang="pl-PL" sz="2400" dirty="0">
                <a:ea typeface="Roboto" panose="02000000000000000000" pitchFamily="2" charset="0"/>
                <a:cs typeface="Calibri" panose="020F0502020204030204" pitchFamily="34" charset="0"/>
              </a:rPr>
              <a:t> </a:t>
            </a:r>
            <a:r>
              <a:rPr lang="pl-PL" sz="2400" dirty="0" err="1">
                <a:ea typeface="Roboto" panose="02000000000000000000" pitchFamily="2" charset="0"/>
                <a:cs typeface="Calibri" panose="020F0502020204030204" pitchFamily="34" charset="0"/>
              </a:rPr>
              <a:t>using</a:t>
            </a:r>
            <a:r>
              <a:rPr lang="pl-PL" sz="2400" dirty="0">
                <a:ea typeface="Roboto" panose="02000000000000000000" pitchFamily="2" charset="0"/>
                <a:cs typeface="Calibri" panose="020F0502020204030204" pitchFamily="34" charset="0"/>
              </a:rPr>
              <a:t> K8s</a:t>
            </a:r>
          </a:p>
          <a:p>
            <a:pPr>
              <a:buClr>
                <a:schemeClr val="accent1"/>
              </a:buClr>
            </a:pPr>
            <a:r>
              <a:rPr lang="pl-PL" sz="2400" dirty="0" err="1">
                <a:ea typeface="Roboto" panose="02000000000000000000" pitchFamily="2" charset="0"/>
                <a:cs typeface="Calibri" panose="020F0502020204030204" pitchFamily="34" charset="0"/>
              </a:rPr>
              <a:t>Tons</a:t>
            </a:r>
            <a:r>
              <a:rPr lang="pl-PL" sz="2400" dirty="0">
                <a:ea typeface="Roboto" panose="02000000000000000000" pitchFamily="2" charset="0"/>
                <a:cs typeface="Calibri" panose="020F0502020204030204" pitchFamily="34" charset="0"/>
              </a:rPr>
              <a:t> of </a:t>
            </a:r>
            <a:r>
              <a:rPr lang="pl-PL" sz="2400" dirty="0" err="1">
                <a:ea typeface="Roboto" panose="02000000000000000000" pitchFamily="2" charset="0"/>
                <a:cs typeface="Calibri" panose="020F0502020204030204" pitchFamily="34" charset="0"/>
              </a:rPr>
              <a:t>examples</a:t>
            </a:r>
            <a:r>
              <a:rPr lang="pl-PL" sz="2400" dirty="0">
                <a:ea typeface="Roboto" panose="02000000000000000000" pitchFamily="2" charset="0"/>
                <a:cs typeface="Calibri" panose="020F0502020204030204" pitchFamily="34" charset="0"/>
              </a:rPr>
              <a:t> on the web</a:t>
            </a:r>
          </a:p>
          <a:p>
            <a:pPr>
              <a:buClr>
                <a:schemeClr val="accent1"/>
              </a:buClr>
            </a:pPr>
            <a:r>
              <a:rPr lang="pl-PL" sz="2400" dirty="0" err="1">
                <a:ea typeface="Roboto" panose="02000000000000000000" pitchFamily="2" charset="0"/>
                <a:cs typeface="Calibri" panose="020F0502020204030204" pitchFamily="34" charset="0"/>
              </a:rPr>
              <a:t>Fancy</a:t>
            </a:r>
            <a:r>
              <a:rPr lang="pl-PL" sz="2400" dirty="0">
                <a:ea typeface="Roboto" panose="02000000000000000000" pitchFamily="2" charset="0"/>
                <a:cs typeface="Calibri" panose="020F0502020204030204" pitchFamily="34" charset="0"/>
              </a:rPr>
              <a:t> </a:t>
            </a:r>
            <a:r>
              <a:rPr lang="pl-PL" sz="2400" dirty="0" err="1">
                <a:ea typeface="Roboto" panose="02000000000000000000" pitchFamily="2" charset="0"/>
                <a:cs typeface="Calibri" panose="020F0502020204030204" pitchFamily="34" charset="0"/>
              </a:rPr>
              <a:t>features</a:t>
            </a:r>
            <a:r>
              <a:rPr lang="pl-PL" sz="2400" dirty="0">
                <a:ea typeface="Roboto" panose="02000000000000000000" pitchFamily="2" charset="0"/>
                <a:cs typeface="Calibri" panose="020F0502020204030204" pitchFamily="34" charset="0"/>
              </a:rPr>
              <a:t>: </a:t>
            </a:r>
            <a:r>
              <a:rPr lang="pl-PL" sz="2400" dirty="0" err="1">
                <a:ea typeface="Roboto" panose="02000000000000000000" pitchFamily="2" charset="0"/>
                <a:cs typeface="Calibri" panose="020F0502020204030204" pitchFamily="34" charset="0"/>
              </a:rPr>
              <a:t>Scaling</a:t>
            </a:r>
            <a:r>
              <a:rPr lang="pl-PL" sz="2400" dirty="0">
                <a:ea typeface="Roboto" panose="02000000000000000000" pitchFamily="2" charset="0"/>
                <a:cs typeface="Calibri" panose="020F0502020204030204" pitchFamily="34" charset="0"/>
              </a:rPr>
              <a:t>, </a:t>
            </a:r>
            <a:r>
              <a:rPr lang="pl-PL" sz="2400" dirty="0" err="1">
                <a:ea typeface="Roboto" panose="02000000000000000000" pitchFamily="2" charset="0"/>
                <a:cs typeface="Calibri" panose="020F0502020204030204" pitchFamily="34" charset="0"/>
              </a:rPr>
              <a:t>Autoscaling</a:t>
            </a:r>
            <a:r>
              <a:rPr lang="pl-PL" sz="2400" dirty="0">
                <a:ea typeface="Roboto" panose="02000000000000000000" pitchFamily="2" charset="0"/>
                <a:cs typeface="Calibri" panose="020F0502020204030204" pitchFamily="34" charset="0"/>
              </a:rPr>
              <a:t>, Zero </a:t>
            </a:r>
            <a:r>
              <a:rPr lang="pl-PL" sz="2400" dirty="0" err="1">
                <a:ea typeface="Roboto" panose="02000000000000000000" pitchFamily="2" charset="0"/>
                <a:cs typeface="Calibri" panose="020F0502020204030204" pitchFamily="34" charset="0"/>
              </a:rPr>
              <a:t>Downtime</a:t>
            </a:r>
            <a:r>
              <a:rPr lang="pl-PL" sz="2400" dirty="0">
                <a:ea typeface="Roboto" panose="02000000000000000000" pitchFamily="2" charset="0"/>
                <a:cs typeface="Calibri" panose="020F0502020204030204" pitchFamily="34" charset="0"/>
              </a:rPr>
              <a:t> </a:t>
            </a:r>
            <a:r>
              <a:rPr lang="pl-PL" sz="2400" dirty="0" err="1">
                <a:ea typeface="Roboto" panose="02000000000000000000" pitchFamily="2" charset="0"/>
                <a:cs typeface="Calibri" panose="020F0502020204030204" pitchFamily="34" charset="0"/>
              </a:rPr>
              <a:t>Deployments</a:t>
            </a:r>
            <a:r>
              <a:rPr lang="pl-PL" sz="2400" dirty="0">
                <a:ea typeface="Roboto" panose="02000000000000000000" pitchFamily="2" charset="0"/>
                <a:cs typeface="Calibri" panose="020F0502020204030204" pitchFamily="34" charset="0"/>
              </a:rPr>
              <a:t>, </a:t>
            </a:r>
            <a:r>
              <a:rPr lang="pl-PL" sz="2400" dirty="0" err="1">
                <a:ea typeface="Roboto" panose="02000000000000000000" pitchFamily="2" charset="0"/>
                <a:cs typeface="Calibri" panose="020F0502020204030204" pitchFamily="34" charset="0"/>
              </a:rPr>
              <a:t>Fault</a:t>
            </a:r>
            <a:r>
              <a:rPr lang="pl-PL" sz="2400" dirty="0">
                <a:ea typeface="Roboto" panose="02000000000000000000" pitchFamily="2" charset="0"/>
                <a:cs typeface="Calibri" panose="020F0502020204030204" pitchFamily="34" charset="0"/>
              </a:rPr>
              <a:t> </a:t>
            </a:r>
            <a:r>
              <a:rPr lang="pl-PL" sz="2400" dirty="0" err="1">
                <a:ea typeface="Roboto" panose="02000000000000000000" pitchFamily="2" charset="0"/>
                <a:cs typeface="Calibri" panose="020F0502020204030204" pitchFamily="34" charset="0"/>
              </a:rPr>
              <a:t>tolerance</a:t>
            </a:r>
            <a:endParaRPr lang="pl-PL" sz="2400" dirty="0">
              <a:ea typeface="Roboto" panose="02000000000000000000" pitchFamily="2" charset="0"/>
              <a:cs typeface="Calibri" panose="020F0502020204030204" pitchFamily="34" charset="0"/>
            </a:endParaRPr>
          </a:p>
          <a:p>
            <a:pPr>
              <a:buClr>
                <a:schemeClr val="accent1"/>
              </a:buClr>
            </a:pPr>
            <a:r>
              <a:rPr lang="pl-PL" sz="2400" dirty="0" err="1">
                <a:ea typeface="Roboto" panose="02000000000000000000" pitchFamily="2" charset="0"/>
                <a:cs typeface="Calibri" panose="020F0502020204030204" pitchFamily="34" charset="0"/>
              </a:rPr>
              <a:t>It’s</a:t>
            </a:r>
            <a:r>
              <a:rPr lang="pl-PL" sz="2400" dirty="0">
                <a:ea typeface="Roboto" panose="02000000000000000000" pitchFamily="2" charset="0"/>
                <a:cs typeface="Calibri" panose="020F0502020204030204" pitchFamily="34" charset="0"/>
              </a:rPr>
              <a:t> </a:t>
            </a:r>
            <a:r>
              <a:rPr lang="pl-PL" sz="2400" dirty="0" err="1">
                <a:ea typeface="Roboto" panose="02000000000000000000" pitchFamily="2" charset="0"/>
                <a:cs typeface="Calibri" panose="020F0502020204030204" pitchFamily="34" charset="0"/>
              </a:rPr>
              <a:t>very</a:t>
            </a:r>
            <a:r>
              <a:rPr lang="pl-PL" sz="2400" dirty="0">
                <a:ea typeface="Roboto" panose="02000000000000000000" pitchFamily="2" charset="0"/>
                <a:cs typeface="Calibri" panose="020F0502020204030204" pitchFamily="34" charset="0"/>
              </a:rPr>
              <a:t> </a:t>
            </a:r>
            <a:r>
              <a:rPr lang="pl-PL" sz="2400" dirty="0" err="1">
                <a:ea typeface="Roboto" panose="02000000000000000000" pitchFamily="2" charset="0"/>
                <a:cs typeface="Calibri" panose="020F0502020204030204" pitchFamily="34" charset="0"/>
              </a:rPr>
              <a:t>rare</a:t>
            </a:r>
            <a:r>
              <a:rPr lang="pl-PL" sz="2400" dirty="0">
                <a:ea typeface="Roboto" panose="02000000000000000000" pitchFamily="2" charset="0"/>
                <a:cs typeface="Calibri" panose="020F0502020204030204" pitchFamily="34" charset="0"/>
              </a:rPr>
              <a:t> to </a:t>
            </a:r>
            <a:r>
              <a:rPr lang="pl-PL" sz="2400" dirty="0" err="1">
                <a:ea typeface="Roboto" panose="02000000000000000000" pitchFamily="2" charset="0"/>
                <a:cs typeface="Calibri" panose="020F0502020204030204" pitchFamily="34" charset="0"/>
              </a:rPr>
              <a:t>make</a:t>
            </a:r>
            <a:r>
              <a:rPr lang="pl-PL" sz="2400" dirty="0">
                <a:ea typeface="Roboto" panose="02000000000000000000" pitchFamily="2" charset="0"/>
                <a:cs typeface="Calibri" panose="020F0502020204030204" pitchFamily="34" charset="0"/>
              </a:rPr>
              <a:t> </a:t>
            </a:r>
            <a:r>
              <a:rPr lang="pl-PL" sz="2400" dirty="0" err="1">
                <a:ea typeface="Roboto" panose="02000000000000000000" pitchFamily="2" charset="0"/>
                <a:cs typeface="Calibri" panose="020F0502020204030204" pitchFamily="34" charset="0"/>
              </a:rPr>
              <a:t>analysis</a:t>
            </a:r>
            <a:r>
              <a:rPr lang="pl-PL" sz="2400" dirty="0">
                <a:ea typeface="Roboto" panose="02000000000000000000" pitchFamily="2" charset="0"/>
                <a:cs typeface="Calibri" panose="020F0502020204030204" pitchFamily="34" charset="0"/>
              </a:rPr>
              <a:t> by </a:t>
            </a:r>
            <a:r>
              <a:rPr lang="pl-PL" sz="2400" dirty="0" err="1">
                <a:ea typeface="Roboto" panose="02000000000000000000" pitchFamily="2" charset="0"/>
                <a:cs typeface="Calibri" panose="020F0502020204030204" pitchFamily="34" charset="0"/>
              </a:rPr>
              <a:t>engineers</a:t>
            </a:r>
            <a:r>
              <a:rPr lang="pl-PL" sz="2400" dirty="0">
                <a:ea typeface="Roboto" panose="02000000000000000000" pitchFamily="2" charset="0"/>
                <a:cs typeface="Calibri" panose="020F0502020204030204" pitchFamily="34" charset="0"/>
              </a:rPr>
              <a:t> </a:t>
            </a:r>
            <a:r>
              <a:rPr lang="pl-PL" sz="2400" dirty="0" err="1">
                <a:ea typeface="Roboto" panose="02000000000000000000" pitchFamily="2" charset="0"/>
                <a:cs typeface="Calibri" panose="020F0502020204030204" pitchFamily="34" charset="0"/>
              </a:rPr>
              <a:t>before</a:t>
            </a:r>
            <a:r>
              <a:rPr lang="pl-PL" sz="2400" dirty="0">
                <a:ea typeface="Roboto" panose="02000000000000000000" pitchFamily="2" charset="0"/>
                <a:cs typeface="Calibri" panose="020F0502020204030204" pitchFamily="34" charset="0"/>
              </a:rPr>
              <a:t> </a:t>
            </a:r>
            <a:r>
              <a:rPr lang="pl-PL" sz="2400" dirty="0" err="1">
                <a:ea typeface="Roboto" panose="02000000000000000000" pitchFamily="2" charset="0"/>
                <a:cs typeface="Calibri" panose="020F0502020204030204" pitchFamily="34" charset="0"/>
              </a:rPr>
              <a:t>making</a:t>
            </a:r>
            <a:r>
              <a:rPr lang="pl-PL" sz="2400" dirty="0">
                <a:ea typeface="Roboto" panose="02000000000000000000" pitchFamily="2" charset="0"/>
                <a:cs typeface="Calibri" panose="020F0502020204030204" pitchFamily="34" charset="0"/>
              </a:rPr>
              <a:t> </a:t>
            </a:r>
            <a:r>
              <a:rPr lang="pl-PL" sz="2400" dirty="0" err="1">
                <a:ea typeface="Roboto" panose="02000000000000000000" pitchFamily="2" charset="0"/>
                <a:cs typeface="Calibri" panose="020F0502020204030204" pitchFamily="34" charset="0"/>
              </a:rPr>
              <a:t>final</a:t>
            </a:r>
            <a:r>
              <a:rPr lang="pl-PL" sz="2400" dirty="0">
                <a:ea typeface="Roboto" panose="02000000000000000000" pitchFamily="2" charset="0"/>
                <a:cs typeface="Calibri" panose="020F0502020204030204" pitchFamily="34" charset="0"/>
              </a:rPr>
              <a:t> </a:t>
            </a:r>
            <a:r>
              <a:rPr lang="pl-PL" sz="2400" dirty="0" err="1">
                <a:ea typeface="Roboto" panose="02000000000000000000" pitchFamily="2" charset="0"/>
                <a:cs typeface="Calibri" panose="020F0502020204030204" pitchFamily="34" charset="0"/>
              </a:rPr>
              <a:t>decision</a:t>
            </a:r>
            <a:endParaRPr lang="pl-PL" sz="2400" dirty="0">
              <a:ea typeface="Roboto" panose="02000000000000000000" pitchFamily="2" charset="0"/>
              <a:cs typeface="Calibri" panose="020F0502020204030204" pitchFamily="34" charset="0"/>
            </a:endParaRPr>
          </a:p>
          <a:p>
            <a:pPr>
              <a:buClr>
                <a:schemeClr val="accent1"/>
              </a:buClr>
            </a:pPr>
            <a:r>
              <a:rPr lang="pl-PL" sz="2400" dirty="0">
                <a:ea typeface="Roboto" panose="02000000000000000000" pitchFamily="2" charset="0"/>
                <a:cs typeface="Calibri" panose="020F0502020204030204" pitchFamily="34" charset="0"/>
              </a:rPr>
              <a:t>Most of </a:t>
            </a:r>
            <a:r>
              <a:rPr lang="pl-PL" sz="2400" dirty="0" err="1">
                <a:ea typeface="Roboto" panose="02000000000000000000" pitchFamily="2" charset="0"/>
                <a:cs typeface="Calibri" panose="020F0502020204030204" pitchFamily="34" charset="0"/>
              </a:rPr>
              <a:t>decisions</a:t>
            </a:r>
            <a:r>
              <a:rPr lang="pl-PL" sz="2400" dirty="0">
                <a:ea typeface="Roboto" panose="02000000000000000000" pitchFamily="2" charset="0"/>
                <a:cs typeface="Calibri" panose="020F0502020204030204" pitchFamily="34" charset="0"/>
              </a:rPr>
              <a:t> in IT </a:t>
            </a:r>
            <a:r>
              <a:rPr lang="pl-PL" sz="2400" dirty="0" err="1">
                <a:ea typeface="Roboto" panose="02000000000000000000" pitchFamily="2" charset="0"/>
                <a:cs typeface="Calibri" panose="020F0502020204030204" pitchFamily="34" charset="0"/>
              </a:rPr>
              <a:t>is</a:t>
            </a:r>
            <a:r>
              <a:rPr lang="pl-PL" sz="2400" dirty="0">
                <a:ea typeface="Roboto" panose="02000000000000000000" pitchFamily="2" charset="0"/>
                <a:cs typeface="Calibri" panose="020F0502020204030204" pitchFamily="34" charset="0"/>
              </a:rPr>
              <a:t> </a:t>
            </a:r>
            <a:r>
              <a:rPr lang="pl-PL" sz="2400" dirty="0" err="1">
                <a:ea typeface="Roboto" panose="02000000000000000000" pitchFamily="2" charset="0"/>
                <a:cs typeface="Calibri" panose="020F0502020204030204" pitchFamily="34" charset="0"/>
              </a:rPr>
              <a:t>hype-driven</a:t>
            </a:r>
            <a:endParaRPr lang="pl-PL" sz="2400" dirty="0">
              <a:ea typeface="Roboto" panose="02000000000000000000" pitchFamily="2" charset="0"/>
              <a:cs typeface="Calibri" panose="020F0502020204030204" pitchFamily="34" charset="0"/>
            </a:endParaRPr>
          </a:p>
          <a:p>
            <a:pPr>
              <a:buClr>
                <a:schemeClr val="accent1"/>
              </a:buClr>
            </a:pPr>
            <a:endParaRPr lang="pl-PL" sz="2400" dirty="0">
              <a:ea typeface="Roboto" panose="02000000000000000000" pitchFamily="2" charset="0"/>
              <a:cs typeface="Calibri" panose="020F0502020204030204" pitchFamily="34" charset="0"/>
            </a:endParaRPr>
          </a:p>
        </p:txBody>
      </p:sp>
    </p:spTree>
    <p:extLst>
      <p:ext uri="{BB962C8B-B14F-4D97-AF65-F5344CB8AC3E}">
        <p14:creationId xmlns:p14="http://schemas.microsoft.com/office/powerpoint/2010/main" val="42407314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r>
              <a:rPr lang="pl-PL" dirty="0">
                <a:solidFill>
                  <a:srgbClr val="FFFFFF"/>
                </a:solidFill>
                <a:ea typeface="Roboto" panose="02000000000000000000" pitchFamily="2" charset="0"/>
                <a:cs typeface="Calibri" panose="020F0502020204030204" pitchFamily="34" charset="0"/>
              </a:rPr>
              <a:t>To </a:t>
            </a:r>
            <a:r>
              <a:rPr lang="pl-PL" dirty="0" err="1">
                <a:solidFill>
                  <a:srgbClr val="FFFFFF"/>
                </a:solidFill>
                <a:ea typeface="Roboto" panose="02000000000000000000" pitchFamily="2" charset="0"/>
                <a:cs typeface="Calibri" panose="020F0502020204030204" pitchFamily="34" charset="0"/>
              </a:rPr>
              <a:t>keep</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dev</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teams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entertained</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It’s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easier</a:t>
            </a:r>
            <a:r>
              <a:rPr lang="pl-PL" dirty="0">
                <a:solidFill>
                  <a:srgbClr val="FFFFFF"/>
                </a:solidFill>
                <a:ea typeface="Roboto" panose="02000000000000000000" pitchFamily="2" charset="0"/>
                <a:cs typeface="Calibri" panose="020F0502020204030204" pitchFamily="34" charset="0"/>
              </a:rPr>
              <a:t> to </a:t>
            </a:r>
            <a:r>
              <a:rPr lang="pl-PL" dirty="0" err="1">
                <a:solidFill>
                  <a:srgbClr val="FFFFFF"/>
                </a:solidFill>
                <a:ea typeface="Roboto" panose="02000000000000000000" pitchFamily="2" charset="0"/>
                <a:cs typeface="Calibri" panose="020F0502020204030204" pitchFamily="34" charset="0"/>
              </a:rPr>
              <a:t>hire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people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if</a:t>
            </a:r>
            <a:r>
              <a:rPr lang="pl-PL" dirty="0">
                <a:solidFill>
                  <a:srgbClr val="FFFFFF"/>
                </a:solidFill>
                <a:ea typeface="Roboto" panose="02000000000000000000" pitchFamily="2" charset="0"/>
                <a:cs typeface="Calibri" panose="020F0502020204030204" pitchFamily="34" charset="0"/>
              </a:rPr>
              <a:t> team </a:t>
            </a:r>
            <a:r>
              <a:rPr lang="pl-PL" dirty="0" err="1">
                <a:solidFill>
                  <a:srgbClr val="FFFFFF"/>
                </a:solidFill>
                <a:ea typeface="Roboto" panose="02000000000000000000" pitchFamily="2" charset="0"/>
                <a:cs typeface="Calibri" panose="020F0502020204030204" pitchFamily="34" charset="0"/>
              </a:rPr>
              <a:t>is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working</a:t>
            </a:r>
            <a:r>
              <a:rPr lang="pl-PL" dirty="0">
                <a:solidFill>
                  <a:srgbClr val="FFFFFF"/>
                </a:solidFill>
                <a:ea typeface="Roboto" panose="02000000000000000000" pitchFamily="2" charset="0"/>
                <a:cs typeface="Calibri" panose="020F0502020204030204" pitchFamily="34" charset="0"/>
              </a:rPr>
              <a:t> with </a:t>
            </a:r>
            <a:r>
              <a:rPr lang="pl-PL" dirty="0" err="1">
                <a:solidFill>
                  <a:srgbClr val="FFFFFF"/>
                </a:solidFill>
                <a:ea typeface="Roboto" panose="02000000000000000000" pitchFamily="2" charset="0"/>
                <a:cs typeface="Calibri" panose="020F0502020204030204" pitchFamily="34" charset="0"/>
              </a:rPr>
              <a:t>new</a:t>
            </a:r>
            <a:r>
              <a:rPr lang="pl-PL" dirty="0">
                <a:solidFill>
                  <a:srgbClr val="FFFFFF"/>
                </a:solidFill>
                <a:ea typeface="Roboto" panose="02000000000000000000" pitchFamily="2" charset="0"/>
                <a:cs typeface="Calibri" panose="020F0502020204030204" pitchFamily="34" charset="0"/>
              </a:rPr>
              <a:t>/</a:t>
            </a:r>
            <a:r>
              <a:rPr lang="pl-PL" dirty="0" err="1">
                <a:solidFill>
                  <a:srgbClr val="FFFFFF"/>
                </a:solidFill>
                <a:ea typeface="Roboto" panose="02000000000000000000" pitchFamily="2" charset="0"/>
                <a:cs typeface="Calibri" panose="020F0502020204030204" pitchFamily="34" charset="0"/>
              </a:rPr>
              <a:t>fancy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tech</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a:solidFill>
                  <a:srgbClr val="FFFFFF"/>
                </a:solidFill>
                <a:ea typeface="Roboto" panose="02000000000000000000" pitchFamily="2" charset="0"/>
                <a:cs typeface="Calibri" panose="020F0502020204030204" pitchFamily="34" charset="0"/>
              </a:rPr>
              <a:t>K8s </a:t>
            </a:r>
            <a:r>
              <a:rPr lang="pl-PL" dirty="0" err="1">
                <a:solidFill>
                  <a:srgbClr val="FFFFFF"/>
                </a:solidFill>
                <a:ea typeface="Roboto" panose="02000000000000000000" pitchFamily="2" charset="0"/>
                <a:cs typeface="Calibri" panose="020F0502020204030204" pitchFamily="34" charset="0"/>
              </a:rPr>
              <a:t>features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scaling</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autoscaling</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healing</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fault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tolerance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are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easy</a:t>
            </a:r>
            <a:r>
              <a:rPr lang="pl-PL" dirty="0">
                <a:solidFill>
                  <a:srgbClr val="FFFFFF"/>
                </a:solidFill>
                <a:ea typeface="Roboto" panose="02000000000000000000" pitchFamily="2" charset="0"/>
                <a:cs typeface="Calibri" panose="020F0502020204030204" pitchFamily="34" charset="0"/>
              </a:rPr>
              <a:t> to </a:t>
            </a:r>
            <a:r>
              <a:rPr lang="pl-PL" dirty="0" err="1">
                <a:solidFill>
                  <a:srgbClr val="FFFFFF"/>
                </a:solidFill>
                <a:ea typeface="Roboto" panose="02000000000000000000" pitchFamily="2" charset="0"/>
                <a:cs typeface="Calibri" panose="020F0502020204030204" pitchFamily="34" charset="0"/>
              </a:rPr>
              <a:t>sell</a:t>
            </a:r>
            <a:r>
              <a:rPr lang="pl-PL" dirty="0">
                <a:solidFill>
                  <a:srgbClr val="FFFFFF"/>
                </a:solidFill>
                <a:ea typeface="Roboto" panose="02000000000000000000" pitchFamily="2" charset="0"/>
                <a:cs typeface="Calibri" panose="020F0502020204030204" pitchFamily="34" charset="0"/>
              </a:rPr>
              <a:t> to </a:t>
            </a:r>
            <a:r>
              <a:rPr lang="pl-PL" dirty="0" err="1">
                <a:solidFill>
                  <a:srgbClr val="FFFFFF"/>
                </a:solidFill>
                <a:ea typeface="Roboto" panose="02000000000000000000" pitchFamily="2" charset="0"/>
                <a:cs typeface="Calibri" panose="020F0502020204030204" pitchFamily="34" charset="0"/>
              </a:rPr>
              <a:t>our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company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customers</a:t>
            </a:r>
            <a:endParaRPr lang="pl-PL" dirty="0">
              <a:solidFill>
                <a:srgbClr val="FFFFFF"/>
              </a:solidFill>
              <a:ea typeface="Roboto" panose="02000000000000000000" pitchFamily="2" charset="0"/>
              <a:cs typeface="Calibri" panose="020F0502020204030204" pitchFamily="34" charset="0"/>
            </a:endParaRPr>
          </a:p>
          <a:p>
            <a:pPr>
              <a:buClr>
                <a:schemeClr val="accent1"/>
              </a:buClr>
            </a:pPr>
            <a:endParaRPr lang="pl-PL" dirty="0">
              <a:solidFill>
                <a:srgbClr val="FFFFFF"/>
              </a:solidFill>
              <a:ea typeface="Roboto" panose="02000000000000000000" pitchFamily="2" charset="0"/>
              <a:cs typeface="Calibri" panose="020F0502020204030204" pitchFamily="34" charset="0"/>
            </a:endParaRPr>
          </a:p>
          <a:p>
            <a:pPr>
              <a:buClr>
                <a:schemeClr val="accent1"/>
              </a:buClr>
            </a:pPr>
            <a:endParaRPr lang="pl-PL" dirty="0">
              <a:solidFill>
                <a:srgbClr val="FFFFFF"/>
              </a:solidFill>
              <a:ea typeface="Roboto" panose="02000000000000000000" pitchFamily="2" charset="0"/>
              <a:cs typeface="Calibri" panose="020F0502020204030204" pitchFamily="34"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err="1">
                <a:solidFill>
                  <a:schemeClr val="bg1"/>
                </a:solidFill>
                <a:latin typeface="Roboto" panose="02000000000000000000" pitchFamily="2" charset="0"/>
                <a:ea typeface="Roboto" panose="02000000000000000000" pitchFamily="2" charset="0"/>
              </a:rPr>
              <a:t>So</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why</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managers</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decide</a:t>
            </a:r>
            <a:r>
              <a:rPr lang="pl-PL" dirty="0">
                <a:solidFill>
                  <a:schemeClr val="bg1"/>
                </a:solidFill>
                <a:latin typeface="Roboto" panose="02000000000000000000" pitchFamily="2" charset="0"/>
                <a:ea typeface="Roboto" panose="02000000000000000000" pitchFamily="2" charset="0"/>
              </a:rPr>
              <a:t> to </a:t>
            </a:r>
            <a:r>
              <a:rPr lang="pl-PL" dirty="0" err="1">
                <a:solidFill>
                  <a:schemeClr val="bg1"/>
                </a:solidFill>
                <a:latin typeface="Roboto" panose="02000000000000000000" pitchFamily="2" charset="0"/>
                <a:ea typeface="Roboto" panose="02000000000000000000" pitchFamily="2" charset="0"/>
              </a:rPr>
              <a:t>take</a:t>
            </a:r>
            <a:r>
              <a:rPr lang="pl-PL" dirty="0">
                <a:solidFill>
                  <a:schemeClr val="bg1"/>
                </a:solidFill>
                <a:latin typeface="Roboto" panose="02000000000000000000" pitchFamily="2" charset="0"/>
                <a:ea typeface="Roboto" panose="02000000000000000000" pitchFamily="2" charset="0"/>
              </a:rPr>
              <a:t> K8s?</a:t>
            </a:r>
          </a:p>
        </p:txBody>
      </p:sp>
    </p:spTree>
    <p:extLst>
      <p:ext uri="{BB962C8B-B14F-4D97-AF65-F5344CB8AC3E}">
        <p14:creationId xmlns:p14="http://schemas.microsoft.com/office/powerpoint/2010/main" val="2213664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TotalTime>
  <Words>1426</Words>
  <Application>Microsoft Macintosh PowerPoint</Application>
  <PresentationFormat>Widescreen</PresentationFormat>
  <Paragraphs>181</Paragraphs>
  <Slides>47</Slides>
  <Notes>0</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Calibri</vt:lpstr>
      <vt:lpstr>Calibri Light</vt:lpstr>
      <vt:lpstr>Roboto</vt:lpstr>
      <vt:lpstr>Roboto Medium</vt:lpstr>
      <vt:lpstr>Office Theme</vt:lpstr>
      <vt:lpstr>To k8s or not to k8s</vt:lpstr>
      <vt:lpstr>Description</vt:lpstr>
      <vt:lpstr>whoami</vt:lpstr>
      <vt:lpstr>Agenda</vt:lpstr>
      <vt:lpstr>github.com/mateuszdyminski/k8s</vt:lpstr>
      <vt:lpstr>Thesis</vt:lpstr>
      <vt:lpstr>PowerPoint Presentation</vt:lpstr>
      <vt:lpstr>So why we(engineers) decide to take K8s?</vt:lpstr>
      <vt:lpstr>So why managers decide to take K8s?</vt:lpstr>
      <vt:lpstr>That attitude leads to:</vt:lpstr>
      <vt:lpstr>That!</vt:lpstr>
      <vt:lpstr>Kubernetes Killer Features</vt:lpstr>
      <vt:lpstr>Pods autoscaling</vt:lpstr>
      <vt:lpstr>Zero Downtime Deployments</vt:lpstr>
      <vt:lpstr>Fault tolerance</vt:lpstr>
      <vt:lpstr>PowerPoint Presentation</vt:lpstr>
      <vt:lpstr>Scaling </vt:lpstr>
      <vt:lpstr>PowerPoint Presentation</vt:lpstr>
      <vt:lpstr>To K8s or not to K8s</vt:lpstr>
      <vt:lpstr>Deployment of Kubernetes</vt:lpstr>
      <vt:lpstr>Deployment of Kubernetes</vt:lpstr>
      <vt:lpstr>On-premise – pros</vt:lpstr>
      <vt:lpstr>On-premise – cons</vt:lpstr>
      <vt:lpstr>On-premise – when?</vt:lpstr>
      <vt:lpstr>PowerPoint Presentation</vt:lpstr>
      <vt:lpstr>PowerPoint Presentation</vt:lpstr>
      <vt:lpstr>Your SRE team</vt:lpstr>
      <vt:lpstr>PowerPoint Presentation</vt:lpstr>
      <vt:lpstr>Kubernetes On Cloud</vt:lpstr>
      <vt:lpstr>Own Kubernetes Cluster On Public Cloud</vt:lpstr>
      <vt:lpstr>Managed Kubernetes Cluster On Public Cloud</vt:lpstr>
      <vt:lpstr>Architecture Concepts vs Kubernetes</vt:lpstr>
      <vt:lpstr>{2,3}-tier architecture</vt:lpstr>
      <vt:lpstr>You will end up with:</vt:lpstr>
      <vt:lpstr>And remember about:</vt:lpstr>
      <vt:lpstr>Docker-compose architecture</vt:lpstr>
      <vt:lpstr>Distributed monolith (aka wannabe microservices) architecture</vt:lpstr>
      <vt:lpstr>Microservices architecture</vt:lpstr>
      <vt:lpstr>Monolith</vt:lpstr>
      <vt:lpstr>PowerPoint Presentation</vt:lpstr>
      <vt:lpstr>Monolith which needs to be modernise</vt:lpstr>
      <vt:lpstr>Kubernetes Alternatives</vt:lpstr>
      <vt:lpstr>Alternatives</vt:lpstr>
      <vt:lpstr>Summary</vt:lpstr>
      <vt:lpstr>Takeaways</vt:lpstr>
      <vt:lpstr>dsa</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 k8s or not to k8s</dc:title>
  <dc:creator>Dyminski, Mateusz (Nokia - PL/Wroclaw)</dc:creator>
  <cp:lastModifiedBy>Dyminski, Mateusz (Nokia - PL/Wroclaw)</cp:lastModifiedBy>
  <cp:revision>17</cp:revision>
  <dcterms:created xsi:type="dcterms:W3CDTF">2020-10-13T21:08:07Z</dcterms:created>
  <dcterms:modified xsi:type="dcterms:W3CDTF">2020-10-13T23:42:28Z</dcterms:modified>
</cp:coreProperties>
</file>